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798" r:id="rId2"/>
    <p:sldId id="823" r:id="rId3"/>
    <p:sldId id="835" r:id="rId4"/>
    <p:sldId id="821" r:id="rId5"/>
    <p:sldId id="820" r:id="rId6"/>
    <p:sldId id="839" r:id="rId7"/>
    <p:sldId id="842" r:id="rId8"/>
    <p:sldId id="876" r:id="rId9"/>
    <p:sldId id="879" r:id="rId10"/>
    <p:sldId id="880" r:id="rId11"/>
    <p:sldId id="8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0"/>
    <p:restoredTop sz="95728"/>
  </p:normalViewPr>
  <p:slideViewPr>
    <p:cSldViewPr snapToGrid="0">
      <p:cViewPr varScale="1">
        <p:scale>
          <a:sx n="89" d="100"/>
          <a:sy n="89" d="100"/>
        </p:scale>
        <p:origin x="110"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C4B30-E2EF-B74D-999D-C457ABE05822}"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A352E-433E-D147-B409-B55A0A05D1D1}" type="slidenum">
              <a:rPr lang="en-US" smtClean="0"/>
              <a:t>‹#›</a:t>
            </a:fld>
            <a:endParaRPr lang="en-US"/>
          </a:p>
        </p:txBody>
      </p:sp>
    </p:spTree>
    <p:extLst>
      <p:ext uri="{BB962C8B-B14F-4D97-AF65-F5344CB8AC3E}">
        <p14:creationId xmlns:p14="http://schemas.microsoft.com/office/powerpoint/2010/main" val="19934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E16CA85-92CC-BF0C-C15C-F6E996A034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E51BB5B5-31A9-C96E-74BD-314AABF283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246B9F41-C2FD-93E5-43F3-A9D9BDC2A5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DF4310-F40E-1545-B08C-D0CB3FC0C0D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68EB397-BC40-AD32-FC7B-6A6815DA44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79FDE2C-1620-BDC4-8F26-E304C83543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36B9288E-03A7-B7EA-6497-D66E9B1BA4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D9B4067-3F24-654C-BD61-03C2D837632A}" type="slidenum">
              <a:rPr lang="en-US" altLang="en-US" smtClean="0"/>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A66146-F037-C823-6E6A-C00B21C7B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F59234A-1196-B696-1A08-AA66E5068D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340" name="Slide Number Placeholder 3">
            <a:extLst>
              <a:ext uri="{FF2B5EF4-FFF2-40B4-BE49-F238E27FC236}">
                <a16:creationId xmlns:a16="http://schemas.microsoft.com/office/drawing/2014/main" id="{1EEB2E88-D4DD-B5D7-911F-B2EECFF5F6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393B56-1326-4847-9A11-80F4A4906C80}"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554CE9C-9F7E-EB20-64E0-21907221A6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7B7DA5C-DA2A-7414-295E-8AF7D0C1B0FF}"/>
              </a:ext>
            </a:extLst>
          </p:cNvPr>
          <p:cNvSpPr>
            <a:spLocks noGrp="1"/>
          </p:cNvSpPr>
          <p:nvPr>
            <p:ph type="body" idx="1"/>
          </p:nvPr>
        </p:nvSpPr>
        <p:spPr/>
        <p:txBody>
          <a:bodyPr/>
          <a:lstStyle/>
          <a:p>
            <a:pPr>
              <a:defRPr/>
            </a:pPr>
            <a:r>
              <a:rPr lang="en-GB" dirty="0"/>
              <a:t>AP - Thinking about some of the recommendations in todays session</a:t>
            </a:r>
          </a:p>
          <a:p>
            <a:pPr marL="171450" indent="-171450">
              <a:buFont typeface="Arial" panose="020B0604020202020204" pitchFamily="34" charset="0"/>
              <a:buChar char="•"/>
              <a:defRPr/>
            </a:pPr>
            <a:r>
              <a:rPr lang="en-GB" dirty="0"/>
              <a:t>How do we </a:t>
            </a:r>
            <a:r>
              <a:rPr lang="en-GB" dirty="0" err="1"/>
              <a:t>acurately</a:t>
            </a:r>
            <a:r>
              <a:rPr lang="en-GB" dirty="0"/>
              <a:t> identify the issues in our setting?</a:t>
            </a:r>
          </a:p>
          <a:p>
            <a:pPr marL="171450" indent="-171450">
              <a:buFont typeface="Arial" panose="020B0604020202020204" pitchFamily="34" charset="0"/>
              <a:buChar char="•"/>
              <a:defRPr/>
            </a:pPr>
            <a:r>
              <a:rPr lang="en-GB" dirty="0"/>
              <a:t>How do we ensure that </a:t>
            </a:r>
            <a:r>
              <a:rPr lang="en-GB" dirty="0" err="1"/>
              <a:t>HSbehaviour</a:t>
            </a:r>
            <a:r>
              <a:rPr lang="en-GB" dirty="0"/>
              <a:t> is recognised and not tolerated</a:t>
            </a:r>
          </a:p>
          <a:p>
            <a:pPr marL="171450" indent="-171450">
              <a:buFont typeface="Arial" panose="020B0604020202020204" pitchFamily="34" charset="0"/>
              <a:buChar char="•"/>
              <a:defRPr/>
            </a:pPr>
            <a:r>
              <a:rPr lang="en-GB" dirty="0"/>
              <a:t>What will a whole school approach look like</a:t>
            </a:r>
          </a:p>
        </p:txBody>
      </p:sp>
      <p:sp>
        <p:nvSpPr>
          <p:cNvPr id="32772" name="Slide Number Placeholder 3">
            <a:extLst>
              <a:ext uri="{FF2B5EF4-FFF2-40B4-BE49-F238E27FC236}">
                <a16:creationId xmlns:a16="http://schemas.microsoft.com/office/drawing/2014/main" id="{BAED8038-41C2-EFC6-182C-8E085B4FF8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7B9BA4-5B35-3641-B786-60973B1E011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3355BB-A2C1-B542-0BCB-2E28B1B1F4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FA5221B-1FC7-5AAA-83C9-337BB691F0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VZ</a:t>
            </a:r>
          </a:p>
          <a:p>
            <a:endParaRPr lang="en-US" altLang="en-US"/>
          </a:p>
          <a:p>
            <a:r>
              <a:rPr lang="en-US" altLang="en-US"/>
              <a:t>To emphasize that the Action Plan can be used by any school, not just those ready to work on HSL Silver</a:t>
            </a:r>
          </a:p>
        </p:txBody>
      </p:sp>
      <p:sp>
        <p:nvSpPr>
          <p:cNvPr id="39940" name="Slide Number Placeholder 3">
            <a:extLst>
              <a:ext uri="{FF2B5EF4-FFF2-40B4-BE49-F238E27FC236}">
                <a16:creationId xmlns:a16="http://schemas.microsoft.com/office/drawing/2014/main" id="{6009BB2A-597D-DDEA-A87F-77C3AAE718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77CB72-6090-814E-9504-15030FB34796}"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5A8306F-CE70-DDA6-E50C-A8B191435C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3E1A12C-3989-651F-F316-EFA2490A73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VZ – to show the template and talk through it briefly</a:t>
            </a:r>
          </a:p>
        </p:txBody>
      </p:sp>
      <p:sp>
        <p:nvSpPr>
          <p:cNvPr id="49156" name="Slide Number Placeholder 3">
            <a:extLst>
              <a:ext uri="{FF2B5EF4-FFF2-40B4-BE49-F238E27FC236}">
                <a16:creationId xmlns:a16="http://schemas.microsoft.com/office/drawing/2014/main" id="{28C6ED6B-5EA8-6900-3833-D508E25518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60E07B-8117-0A46-9516-6B843A6969FE}"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CE3EB34-B1E9-9107-9700-49A4F4F63B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860EF62-AE71-357A-6189-68ABFA7103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AP – Signpost the NSPCC training and Contextual safeguarding network –Beyond referrals</a:t>
            </a:r>
          </a:p>
        </p:txBody>
      </p:sp>
      <p:sp>
        <p:nvSpPr>
          <p:cNvPr id="53252" name="Slide Number Placeholder 3">
            <a:extLst>
              <a:ext uri="{FF2B5EF4-FFF2-40B4-BE49-F238E27FC236}">
                <a16:creationId xmlns:a16="http://schemas.microsoft.com/office/drawing/2014/main" id="{08077DBA-00A5-42D2-40EF-366527DFB5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D868D9-558A-ED48-9786-3474DE5D5D35}"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3D6CF-D791-8645-A55F-8FD616B24F96}"/>
            </a:ext>
          </a:extLst>
        </p:cNvPr>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C50E72F-6E51-1B3E-97F4-0ABF9ED34E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F767572-A806-B955-F1D4-859F58F6F07C}"/>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	Review the RSHE curriculum, based on the Department for Education’s (DfE’s) statutory guidance. </a:t>
            </a:r>
          </a:p>
          <a:p>
            <a:pPr>
              <a:defRPr/>
            </a:pPr>
            <a:r>
              <a:rPr lang="en-US" altLang="en-US" dirty="0"/>
              <a:t>	Ensure that Healthy Relationship values are embedded and modelled.</a:t>
            </a:r>
          </a:p>
          <a:p>
            <a:pPr>
              <a:defRPr/>
            </a:pPr>
            <a:r>
              <a:rPr lang="en-US" altLang="en-US" dirty="0"/>
              <a:t>	Ensure that it specifically includes sexual harassment and sexual violence, including online. This should include discussions about topics that children and young people may find difficult, such as consent and the sending of ‘nudes’</a:t>
            </a:r>
          </a:p>
          <a:p>
            <a:pPr>
              <a:defRPr/>
            </a:pPr>
            <a:r>
              <a:rPr lang="en-US" altLang="en-US" dirty="0"/>
              <a:t>	Assess whether it meets the needs of pupils and responds to the data from the pupil and staff surveys</a:t>
            </a:r>
          </a:p>
          <a:p>
            <a:pPr>
              <a:defRPr/>
            </a:pPr>
            <a:r>
              <a:rPr lang="en-US" altLang="en-US" dirty="0"/>
              <a:t>	Modify curriculum as appropriate</a:t>
            </a:r>
          </a:p>
          <a:p>
            <a:pPr>
              <a:defRPr/>
            </a:pPr>
            <a:r>
              <a:rPr lang="en-US" altLang="en-US" dirty="0"/>
              <a:t>	Staff INSET on revised curriculum</a:t>
            </a: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up to date </a:t>
            </a:r>
            <a:endParaRPr lang="en-GB" sz="1800" dirty="0">
              <a:ea typeface="Calibri" panose="020F0502020204030204" pitchFamily="34" charset="0"/>
              <a:cs typeface="Times New Roman" panose="02020603050405020304" pitchFamily="18" charset="0"/>
            </a:endParaRP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quality assured</a:t>
            </a:r>
            <a:endParaRPr lang="en-GB" sz="1800" dirty="0">
              <a:ea typeface="Calibri" panose="020F0502020204030204" pitchFamily="34" charset="0"/>
              <a:cs typeface="Times New Roman" panose="02020603050405020304" pitchFamily="18" charset="0"/>
            </a:endParaRP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include discussions about positive sexual relationships involving communication and consent</a:t>
            </a:r>
            <a:endParaRPr lang="en-GB" sz="1800" dirty="0">
              <a:ea typeface="Calibri" panose="020F0502020204030204" pitchFamily="34" charset="0"/>
              <a:cs typeface="Times New Roman" panose="02020603050405020304" pitchFamily="18" charset="0"/>
            </a:endParaRP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include clear information about the laws relating to sexual offences</a:t>
            </a:r>
            <a:endParaRPr lang="en-GB" sz="1800" dirty="0">
              <a:ea typeface="Calibri" panose="020F0502020204030204" pitchFamily="34" charset="0"/>
              <a:cs typeface="Times New Roman" panose="02020603050405020304" pitchFamily="18" charset="0"/>
            </a:endParaRP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incorporate clear signposting to local support organisations</a:t>
            </a:r>
            <a:endParaRPr lang="en-GB" sz="1800" dirty="0">
              <a:ea typeface="Calibri" panose="020F0502020204030204" pitchFamily="34" charset="0"/>
              <a:cs typeface="Times New Roman" panose="02020603050405020304" pitchFamily="18" charset="0"/>
            </a:endParaRP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acknowledge the gendered nature of harmful sexual behaviours</a:t>
            </a:r>
            <a:endParaRPr lang="en-GB" sz="1800" dirty="0">
              <a:ea typeface="Calibri" panose="020F0502020204030204" pitchFamily="34" charset="0"/>
              <a:cs typeface="Times New Roman" panose="02020603050405020304" pitchFamily="18" charset="0"/>
            </a:endParaRP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avoid victim blaming or the promotion of harmful stereotypes</a:t>
            </a:r>
            <a:endParaRPr lang="en-GB" sz="1800" dirty="0">
              <a:ea typeface="Calibri" panose="020F0502020204030204" pitchFamily="34" charset="0"/>
              <a:cs typeface="Times New Roman" panose="02020603050405020304" pitchFamily="18" charset="0"/>
            </a:endParaRPr>
          </a:p>
          <a:p>
            <a:pPr marL="342900" indent="-342900">
              <a:spcBef>
                <a:spcPts val="240"/>
              </a:spcBef>
              <a:spcAft>
                <a:spcPts val="240"/>
              </a:spcAft>
              <a:buFont typeface="Symbol" panose="05050102010706020507" pitchFamily="18" charset="2"/>
              <a:buChar char=""/>
              <a:defRPr/>
            </a:pPr>
            <a:r>
              <a:rPr lang="en-GB" sz="1800" dirty="0">
                <a:solidFill>
                  <a:srgbClr val="FF0000"/>
                </a:solidFill>
                <a:ea typeface="Calibri" panose="020F0502020204030204" pitchFamily="34" charset="0"/>
                <a:cs typeface="Times New Roman" panose="02020603050405020304" pitchFamily="18" charset="0"/>
              </a:rPr>
              <a:t>Use non-gendered case studies and language</a:t>
            </a:r>
            <a:endParaRPr lang="en-GB" sz="1800" dirty="0">
              <a:ea typeface="Calibri" panose="020F0502020204030204" pitchFamily="34" charset="0"/>
              <a:cs typeface="Times New Roman" panose="02020603050405020304" pitchFamily="18" charset="0"/>
            </a:endParaRPr>
          </a:p>
          <a:p>
            <a:pPr>
              <a:defRPr/>
            </a:pPr>
            <a:endParaRPr lang="en-US" altLang="en-US" dirty="0"/>
          </a:p>
        </p:txBody>
      </p:sp>
      <p:sp>
        <p:nvSpPr>
          <p:cNvPr id="59396" name="Slide Number Placeholder 3">
            <a:extLst>
              <a:ext uri="{FF2B5EF4-FFF2-40B4-BE49-F238E27FC236}">
                <a16:creationId xmlns:a16="http://schemas.microsoft.com/office/drawing/2014/main" id="{F25310BF-5405-01B9-FF8C-1838615A8C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4206DD-BB0A-D742-90A7-587A6DF3175D}" type="slidenum">
              <a:rPr lang="en-US" altLang="en-US" smtClean="0"/>
              <a:pPr/>
              <a:t>8</a:t>
            </a:fld>
            <a:endParaRPr lang="en-US" altLang="en-US"/>
          </a:p>
        </p:txBody>
      </p:sp>
    </p:spTree>
    <p:extLst>
      <p:ext uri="{BB962C8B-B14F-4D97-AF65-F5344CB8AC3E}">
        <p14:creationId xmlns:p14="http://schemas.microsoft.com/office/powerpoint/2010/main" val="202276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6793-0E4D-15B0-E84E-F5E671DEF85A}"/>
            </a:ext>
          </a:extLst>
        </p:cNvPr>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E5D818B-C91B-2ED8-2C8B-7B3D1ABA2A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DF8070A-0CF4-1FFD-37F2-4FAA90D319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10C1037B-AA40-B078-9F39-6D9860BCA0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96185B-9A4F-4E45-96D1-8A9E0A9C05DE}" type="slidenum">
              <a:rPr lang="en-US" altLang="en-US" smtClean="0"/>
              <a:pPr/>
              <a:t>9</a:t>
            </a:fld>
            <a:endParaRPr lang="en-US" altLang="en-US"/>
          </a:p>
        </p:txBody>
      </p:sp>
    </p:spTree>
    <p:extLst>
      <p:ext uri="{BB962C8B-B14F-4D97-AF65-F5344CB8AC3E}">
        <p14:creationId xmlns:p14="http://schemas.microsoft.com/office/powerpoint/2010/main" val="279551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6793-0E4D-15B0-E84E-F5E671DEF85A}"/>
            </a:ext>
          </a:extLst>
        </p:cNvPr>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E5D818B-C91B-2ED8-2C8B-7B3D1ABA2A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DF8070A-0CF4-1FFD-37F2-4FAA90D319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10C1037B-AA40-B078-9F39-6D9860BCA0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96185B-9A4F-4E45-96D1-8A9E0A9C05DE}" type="slidenum">
              <a:rPr lang="en-US" altLang="en-US" smtClean="0"/>
              <a:pPr/>
              <a:t>10</a:t>
            </a:fld>
            <a:endParaRPr lang="en-US" altLang="en-US"/>
          </a:p>
        </p:txBody>
      </p:sp>
    </p:spTree>
    <p:extLst>
      <p:ext uri="{BB962C8B-B14F-4D97-AF65-F5344CB8AC3E}">
        <p14:creationId xmlns:p14="http://schemas.microsoft.com/office/powerpoint/2010/main" val="107721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0B1D-3A04-39DC-A8A4-77F1FEA1BA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595E220-169A-B13E-DA66-B2CEC68AE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8C0AEB-21A3-264E-F956-5D5F06C87EC8}"/>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5" name="Footer Placeholder 4">
            <a:extLst>
              <a:ext uri="{FF2B5EF4-FFF2-40B4-BE49-F238E27FC236}">
                <a16:creationId xmlns:a16="http://schemas.microsoft.com/office/drawing/2014/main" id="{3368F5E4-8E64-1733-B78F-FB8D0AEBD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6B651-3A19-D462-8071-CD537FAEF182}"/>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99256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D25A-B899-1439-CF2E-AB28D217480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02DEC9-E52E-6B15-F46D-75282CBD7E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9E8560-B6AB-AEE7-8D78-131E1D4A53B4}"/>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5" name="Footer Placeholder 4">
            <a:extLst>
              <a:ext uri="{FF2B5EF4-FFF2-40B4-BE49-F238E27FC236}">
                <a16:creationId xmlns:a16="http://schemas.microsoft.com/office/drawing/2014/main" id="{569FA88E-3B5D-537B-40AD-622BD17B7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313A5-9DDE-7F6B-2CC1-4D04EBE2A331}"/>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17390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41DA0-9BF9-0C4E-4053-9538B04A53F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31DC5E-A84B-E945-A280-BFE59BB1C3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E136F3-E59A-018E-A302-B5C3BE1DB05D}"/>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5" name="Footer Placeholder 4">
            <a:extLst>
              <a:ext uri="{FF2B5EF4-FFF2-40B4-BE49-F238E27FC236}">
                <a16:creationId xmlns:a16="http://schemas.microsoft.com/office/drawing/2014/main" id="{4D5F726D-A27D-DBF5-443D-8091226F8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6736B-D029-6FA8-9F6D-1CFC330C4BC8}"/>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333922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51FE-286A-2882-5788-DD12D4506E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0F60A9-5D8F-BEEB-3CE0-8E2F95DFAD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B200B3-0A1F-B234-EB48-FEBFEE4E0168}"/>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5" name="Footer Placeholder 4">
            <a:extLst>
              <a:ext uri="{FF2B5EF4-FFF2-40B4-BE49-F238E27FC236}">
                <a16:creationId xmlns:a16="http://schemas.microsoft.com/office/drawing/2014/main" id="{3FEE4832-3810-A938-0468-B956C129A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3A8D6-9DE2-7460-FE6A-0FAA4D00F6D9}"/>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201919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4D47-2AED-E466-E2C4-110B5FB634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096FEB5-88A4-3372-75BD-9D83075F36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E2DFEA-BAC3-610C-2884-A0F5F654643E}"/>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5" name="Footer Placeholder 4">
            <a:extLst>
              <a:ext uri="{FF2B5EF4-FFF2-40B4-BE49-F238E27FC236}">
                <a16:creationId xmlns:a16="http://schemas.microsoft.com/office/drawing/2014/main" id="{7DA1FE9F-D3D8-A09E-E69A-4D721CF2B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D3DEE-2AA2-D373-A8D1-72EBE1A6DA42}"/>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32050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9618-0784-A8D9-281A-BE13E42B52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FC4084-F2AB-80CE-869E-DB0FDD873A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6A912C5-904E-9F56-07B6-03410A1872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7D9DAAE-F4CF-90B4-8DD8-D5B7BDA80FD8}"/>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6" name="Footer Placeholder 5">
            <a:extLst>
              <a:ext uri="{FF2B5EF4-FFF2-40B4-BE49-F238E27FC236}">
                <a16:creationId xmlns:a16="http://schemas.microsoft.com/office/drawing/2014/main" id="{1E350264-00EA-D4FD-9EBA-F1C62F71D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8707D-5830-5D29-C767-9CC3FCEB147C}"/>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156882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1DC3-9A3F-58BB-025B-22387376590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265BD6-50D6-DA3C-384B-ECFDB80F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AAAA6C-009C-B982-5154-7A92670767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4AD8778-D163-63F3-91C9-7E998375A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F142B8-92AB-6B38-15BD-CB2245EEF7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4537B4-BA47-F894-9B45-6A6D6A96A64F}"/>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8" name="Footer Placeholder 7">
            <a:extLst>
              <a:ext uri="{FF2B5EF4-FFF2-40B4-BE49-F238E27FC236}">
                <a16:creationId xmlns:a16="http://schemas.microsoft.com/office/drawing/2014/main" id="{B1EE16C4-592F-2BD8-53B5-4E44575B7C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CB4D24-78F6-C627-58B1-3AFF4353D1C7}"/>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13236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854D-D035-A08B-CC3F-B784BD8A91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4C4C4E-9610-6FCF-9C85-A8DCC5DE0DDB}"/>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4" name="Footer Placeholder 3">
            <a:extLst>
              <a:ext uri="{FF2B5EF4-FFF2-40B4-BE49-F238E27FC236}">
                <a16:creationId xmlns:a16="http://schemas.microsoft.com/office/drawing/2014/main" id="{E794D0E6-58EE-81CA-E719-FDDA19F503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4A8ECD-2BC8-B77B-E363-FDD21ABBF256}"/>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284881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7EE50-9D42-40EE-8834-7F1E65A39F1F}"/>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3" name="Footer Placeholder 2">
            <a:extLst>
              <a:ext uri="{FF2B5EF4-FFF2-40B4-BE49-F238E27FC236}">
                <a16:creationId xmlns:a16="http://schemas.microsoft.com/office/drawing/2014/main" id="{41CF250B-1DA6-E789-77CA-33F746B45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882D6-743B-BC1B-760F-31BA42841618}"/>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230323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E8F3-14D3-9B3E-C4EC-B917662D52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2B2592-9501-D067-60D3-314E7D87F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B87308F-C4DD-E8FC-3EAE-8B9FBBFC4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253652-D5EF-8A4E-6F52-75628A1CBCEA}"/>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6" name="Footer Placeholder 5">
            <a:extLst>
              <a:ext uri="{FF2B5EF4-FFF2-40B4-BE49-F238E27FC236}">
                <a16:creationId xmlns:a16="http://schemas.microsoft.com/office/drawing/2014/main" id="{08C7E01D-B046-FCF3-9029-D66662756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683D1-665C-4114-9DD0-EB3BD8E89796}"/>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156982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416E-0B51-0BB1-7FF8-052521F668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B1FB843-34F0-6D19-5F0B-981704236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E568D-F148-F028-3C96-13695769A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A29775-86C3-A2A9-2C49-60F38EDE46AE}"/>
              </a:ext>
            </a:extLst>
          </p:cNvPr>
          <p:cNvSpPr>
            <a:spLocks noGrp="1"/>
          </p:cNvSpPr>
          <p:nvPr>
            <p:ph type="dt" sz="half" idx="10"/>
          </p:nvPr>
        </p:nvSpPr>
        <p:spPr/>
        <p:txBody>
          <a:bodyPr/>
          <a:lstStyle/>
          <a:p>
            <a:fld id="{336AD1A3-FFF1-D94F-93D5-B03C58C27313}" type="datetimeFigureOut">
              <a:rPr lang="en-US" smtClean="0"/>
              <a:t>5/2/2024</a:t>
            </a:fld>
            <a:endParaRPr lang="en-US"/>
          </a:p>
        </p:txBody>
      </p:sp>
      <p:sp>
        <p:nvSpPr>
          <p:cNvPr id="6" name="Footer Placeholder 5">
            <a:extLst>
              <a:ext uri="{FF2B5EF4-FFF2-40B4-BE49-F238E27FC236}">
                <a16:creationId xmlns:a16="http://schemas.microsoft.com/office/drawing/2014/main" id="{CE2614FB-B9F2-C34A-A125-C8E634B3B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F2ED2-619D-EBBA-964F-BEBA1CC0E9D4}"/>
              </a:ext>
            </a:extLst>
          </p:cNvPr>
          <p:cNvSpPr>
            <a:spLocks noGrp="1"/>
          </p:cNvSpPr>
          <p:nvPr>
            <p:ph type="sldNum" sz="quarter" idx="12"/>
          </p:nvPr>
        </p:nvSpPr>
        <p:spPr/>
        <p:txBody>
          <a:bodyPr/>
          <a:lstStyle/>
          <a:p>
            <a:fld id="{53022617-7EAE-754F-8C11-9910B89CBD29}" type="slidenum">
              <a:rPr lang="en-US" smtClean="0"/>
              <a:t>‹#›</a:t>
            </a:fld>
            <a:endParaRPr lang="en-US"/>
          </a:p>
        </p:txBody>
      </p:sp>
    </p:spTree>
    <p:extLst>
      <p:ext uri="{BB962C8B-B14F-4D97-AF65-F5344CB8AC3E}">
        <p14:creationId xmlns:p14="http://schemas.microsoft.com/office/powerpoint/2010/main" val="114502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F7FC1-4247-BF70-8986-59503C367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53A915-56E4-E886-ECBC-B7D7971ED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6E02B4-45B6-7F2E-D1C7-4B18601CF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6AD1A3-FFF1-D94F-93D5-B03C58C27313}" type="datetimeFigureOut">
              <a:rPr lang="en-US" smtClean="0"/>
              <a:t>5/2/2024</a:t>
            </a:fld>
            <a:endParaRPr lang="en-US"/>
          </a:p>
        </p:txBody>
      </p:sp>
      <p:sp>
        <p:nvSpPr>
          <p:cNvPr id="5" name="Footer Placeholder 4">
            <a:extLst>
              <a:ext uri="{FF2B5EF4-FFF2-40B4-BE49-F238E27FC236}">
                <a16:creationId xmlns:a16="http://schemas.microsoft.com/office/drawing/2014/main" id="{EF08EE21-2ACA-A062-C804-3F23F3CBD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627F9C-2E93-041C-F3CB-C111F9BB4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022617-7EAE-754F-8C11-9910B89CBD29}" type="slidenum">
              <a:rPr lang="en-US" smtClean="0"/>
              <a:t>‹#›</a:t>
            </a:fld>
            <a:endParaRPr lang="en-US"/>
          </a:p>
        </p:txBody>
      </p:sp>
    </p:spTree>
    <p:extLst>
      <p:ext uri="{BB962C8B-B14F-4D97-AF65-F5344CB8AC3E}">
        <p14:creationId xmlns:p14="http://schemas.microsoft.com/office/powerpoint/2010/main" val="242546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ndrew.pembrooke@healtheducationpartnership.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tania.barney@healtheducationpartnership.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arning.nspcc.org.uk/training/harmful-sexual-behaviour-hsb-schoo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hildrenscommissioner.gov.uk/report/talking-to-your-child-about-online-sexual-harassment-a-guide-for-par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20037D-C174-D32E-CA7B-807BE1AB62C5}"/>
              </a:ext>
            </a:extLst>
          </p:cNvPr>
          <p:cNvSpPr/>
          <p:nvPr/>
        </p:nvSpPr>
        <p:spPr>
          <a:xfrm>
            <a:off x="5370513" y="0"/>
            <a:ext cx="6816725" cy="6858000"/>
          </a:xfrm>
          <a:prstGeom prst="rect">
            <a:avLst/>
          </a:prstGeom>
          <a:solidFill>
            <a:srgbClr val="009B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Content Placeholder 2">
            <a:extLst>
              <a:ext uri="{FF2B5EF4-FFF2-40B4-BE49-F238E27FC236}">
                <a16:creationId xmlns:a16="http://schemas.microsoft.com/office/drawing/2014/main" id="{E4D4E61A-011F-2FC1-6567-98192BD9E459}"/>
              </a:ext>
            </a:extLst>
          </p:cNvPr>
          <p:cNvSpPr txBox="1">
            <a:spLocks/>
          </p:cNvSpPr>
          <p:nvPr/>
        </p:nvSpPr>
        <p:spPr bwMode="auto">
          <a:xfrm>
            <a:off x="5824538" y="339725"/>
            <a:ext cx="598805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ts val="600"/>
              </a:spcBef>
              <a:spcAft>
                <a:spcPts val="600"/>
              </a:spcAft>
              <a:buFont typeface="Arial" panose="020B0604020202020204" pitchFamily="34" charset="0"/>
              <a:buNone/>
            </a:pPr>
            <a:r>
              <a:rPr lang="en-US" altLang="en-US" sz="2400" dirty="0">
                <a:solidFill>
                  <a:schemeClr val="bg1"/>
                </a:solidFill>
                <a:latin typeface="Century Gothic" panose="020B0502020202020204" pitchFamily="34" charset="0"/>
              </a:rPr>
              <a:t>May 2024</a:t>
            </a:r>
          </a:p>
          <a:p>
            <a:pPr>
              <a:spcBef>
                <a:spcPct val="0"/>
              </a:spcBef>
              <a:buFont typeface="Arial" panose="020B0604020202020204" pitchFamily="34" charset="0"/>
              <a:buNone/>
            </a:pPr>
            <a:r>
              <a:rPr lang="en-US" altLang="en-US" dirty="0">
                <a:solidFill>
                  <a:schemeClr val="bg1"/>
                </a:solidFill>
                <a:latin typeface="Century Gothic" panose="020B0502020202020204" pitchFamily="34" charset="0"/>
              </a:rPr>
              <a:t>A whole school approach to tackling child on child sexual harassment and sexual abuse – Healthy Schools London Silver Template</a:t>
            </a:r>
          </a:p>
          <a:p>
            <a:pPr>
              <a:spcBef>
                <a:spcPct val="0"/>
              </a:spcBef>
              <a:buFont typeface="Arial" panose="020B0604020202020204" pitchFamily="34" charset="0"/>
              <a:buNone/>
            </a:pPr>
            <a:endParaRPr lang="en-US" altLang="en-US" sz="2400" dirty="0">
              <a:solidFill>
                <a:schemeClr val="bg1"/>
              </a:solidFill>
              <a:latin typeface="Century Gothic" panose="020B0502020202020204" pitchFamily="34" charset="0"/>
            </a:endParaRPr>
          </a:p>
          <a:p>
            <a:pPr>
              <a:spcBef>
                <a:spcPct val="0"/>
              </a:spcBef>
              <a:buFont typeface="Arial" panose="020B0604020202020204" pitchFamily="34" charset="0"/>
              <a:buNone/>
            </a:pPr>
            <a:endParaRPr lang="en-US" altLang="en-US" sz="1800" dirty="0">
              <a:solidFill>
                <a:schemeClr val="bg1"/>
              </a:solidFill>
              <a:latin typeface="Century Gothic" panose="020B0502020202020204" pitchFamily="34" charset="0"/>
            </a:endParaRPr>
          </a:p>
          <a:p>
            <a:pPr>
              <a:spcBef>
                <a:spcPts val="600"/>
              </a:spcBef>
              <a:spcAft>
                <a:spcPts val="600"/>
              </a:spcAft>
              <a:buFont typeface="Arial" panose="020B0604020202020204" pitchFamily="34" charset="0"/>
              <a:buNone/>
            </a:pPr>
            <a:r>
              <a:rPr lang="en-US" altLang="en-US" sz="2400" dirty="0">
                <a:solidFill>
                  <a:schemeClr val="bg1"/>
                </a:solidFill>
                <a:latin typeface="Century Gothic" panose="020B0502020202020204" pitchFamily="34" charset="0"/>
              </a:rPr>
              <a:t>Andrew Pembrooke </a:t>
            </a:r>
          </a:p>
          <a:p>
            <a:pPr>
              <a:spcBef>
                <a:spcPts val="600"/>
              </a:spcBef>
              <a:spcAft>
                <a:spcPts val="600"/>
              </a:spcAft>
              <a:buFont typeface="Arial" panose="020B0604020202020204" pitchFamily="34" charset="0"/>
              <a:buNone/>
            </a:pPr>
            <a:r>
              <a:rPr lang="en-US" altLang="en-US" sz="2400" dirty="0">
                <a:solidFill>
                  <a:schemeClr val="bg1"/>
                </a:solidFill>
                <a:latin typeface="Century Gothic" panose="020B0502020202020204" pitchFamily="34" charset="0"/>
              </a:rPr>
              <a:t>Health Education Partnership</a:t>
            </a:r>
          </a:p>
        </p:txBody>
      </p:sp>
      <p:pic>
        <p:nvPicPr>
          <p:cNvPr id="4100" name="Picture 15" descr="A blue sign with white text&#10;&#10;Description automatically generated with low confidence">
            <a:extLst>
              <a:ext uri="{FF2B5EF4-FFF2-40B4-BE49-F238E27FC236}">
                <a16:creationId xmlns:a16="http://schemas.microsoft.com/office/drawing/2014/main" id="{F7BB5951-99F1-D56C-03CE-D59FD1FFF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5219700"/>
            <a:ext cx="32385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mer bar">
            <a:extLst>
              <a:ext uri="{FF2B5EF4-FFF2-40B4-BE49-F238E27FC236}">
                <a16:creationId xmlns:a16="http://schemas.microsoft.com/office/drawing/2014/main" id="{C6A79BF8-8259-3083-C1F7-446C8F38B0F5}"/>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102" name="Picture 2">
            <a:extLst>
              <a:ext uri="{FF2B5EF4-FFF2-40B4-BE49-F238E27FC236}">
                <a16:creationId xmlns:a16="http://schemas.microsoft.com/office/drawing/2014/main" id="{38DB72DE-65A8-7FB8-6CEF-4FE961F0A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8575"/>
            <a:ext cx="526256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94798-9A3F-1EBA-F024-DFB6CB45AC07}"/>
            </a:ext>
          </a:extLst>
        </p:cNvPr>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700BD9F2-44B5-4DA6-5AB6-E4EF98DB2A21}"/>
              </a:ext>
            </a:extLst>
          </p:cNvPr>
          <p:cNvSpPr txBox="1">
            <a:spLocks/>
          </p:cNvSpPr>
          <p:nvPr/>
        </p:nvSpPr>
        <p:spPr bwMode="auto">
          <a:xfrm>
            <a:off x="720725" y="539750"/>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3600" dirty="0">
                <a:solidFill>
                  <a:srgbClr val="009BBD"/>
                </a:solidFill>
                <a:latin typeface="Century Gothic" panose="020B0502020202020204" pitchFamily="34" charset="0"/>
              </a:rPr>
              <a:t>How to access our support</a:t>
            </a:r>
          </a:p>
        </p:txBody>
      </p:sp>
      <p:sp>
        <p:nvSpPr>
          <p:cNvPr id="66563" name="TextBox 5">
            <a:extLst>
              <a:ext uri="{FF2B5EF4-FFF2-40B4-BE49-F238E27FC236}">
                <a16:creationId xmlns:a16="http://schemas.microsoft.com/office/drawing/2014/main" id="{8BA2E25E-CA1B-82F3-0B93-40E888BF3A66}"/>
              </a:ext>
            </a:extLst>
          </p:cNvPr>
          <p:cNvSpPr txBox="1">
            <a:spLocks noChangeArrowheads="1"/>
          </p:cNvSpPr>
          <p:nvPr/>
        </p:nvSpPr>
        <p:spPr bwMode="auto">
          <a:xfrm>
            <a:off x="565150" y="1263650"/>
            <a:ext cx="11112500" cy="327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pPr>
            <a:r>
              <a:rPr lang="en-US" altLang="en-US" sz="2200" dirty="0">
                <a:solidFill>
                  <a:srgbClr val="333333"/>
                </a:solidFill>
                <a:latin typeface="Century Gothic" panose="020B0502020202020204" pitchFamily="34" charset="0"/>
              </a:rPr>
              <a:t>Ensure that we have the contact details for your PSHE lead and Healthy schools lead if you have one</a:t>
            </a:r>
          </a:p>
          <a:p>
            <a:pPr>
              <a:lnSpc>
                <a:spcPct val="110000"/>
              </a:lnSpc>
              <a:spcBef>
                <a:spcPts val="600"/>
              </a:spcBef>
            </a:pPr>
            <a:r>
              <a:rPr lang="en-US" altLang="en-US" sz="2200" dirty="0">
                <a:solidFill>
                  <a:srgbClr val="333333"/>
                </a:solidFill>
                <a:latin typeface="Century Gothic" panose="020B0502020202020204" pitchFamily="34" charset="0"/>
              </a:rPr>
              <a:t>Get them to sign up to our mailing list. We can then keep you up to date on free training and support</a:t>
            </a:r>
          </a:p>
          <a:p>
            <a:pPr>
              <a:lnSpc>
                <a:spcPct val="110000"/>
              </a:lnSpc>
              <a:spcBef>
                <a:spcPts val="600"/>
              </a:spcBef>
            </a:pPr>
            <a:r>
              <a:rPr lang="en-US" altLang="en-US" sz="2200" dirty="0">
                <a:solidFill>
                  <a:srgbClr val="333333"/>
                </a:solidFill>
                <a:latin typeface="Century Gothic" panose="020B0502020202020204" pitchFamily="34" charset="0"/>
              </a:rPr>
              <a:t>Book in a zoom meeting to discuss the action plan and associated PSHE resources.</a:t>
            </a:r>
          </a:p>
          <a:p>
            <a:pPr>
              <a:lnSpc>
                <a:spcPct val="110000"/>
              </a:lnSpc>
              <a:spcBef>
                <a:spcPts val="600"/>
              </a:spcBef>
            </a:pPr>
            <a:r>
              <a:rPr lang="en-GB" altLang="en-US" sz="2200" dirty="0">
                <a:solidFill>
                  <a:srgbClr val="333333"/>
                </a:solidFill>
                <a:latin typeface="Century Gothic" panose="020B0502020202020204" pitchFamily="34" charset="0"/>
              </a:rPr>
              <a:t>If you are a partner organization that offers work that supports PSHE, please get in touch if we haven’t already done so.</a:t>
            </a:r>
            <a:endParaRPr lang="en-US" altLang="en-US" sz="2200" dirty="0">
              <a:solidFill>
                <a:srgbClr val="333333"/>
              </a:solidFill>
              <a:latin typeface="Century Gothic" panose="020B0502020202020204" pitchFamily="34" charset="0"/>
            </a:endParaRPr>
          </a:p>
        </p:txBody>
      </p:sp>
      <p:sp>
        <p:nvSpPr>
          <p:cNvPr id="7" name="Timer bar">
            <a:extLst>
              <a:ext uri="{FF2B5EF4-FFF2-40B4-BE49-F238E27FC236}">
                <a16:creationId xmlns:a16="http://schemas.microsoft.com/office/drawing/2014/main" id="{C702DAE9-132A-B68A-D574-F3007E9A182E}"/>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0261344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80F749-9DB5-9639-C76F-272D239C6476}"/>
              </a:ext>
            </a:extLst>
          </p:cNvPr>
          <p:cNvSpPr/>
          <p:nvPr/>
        </p:nvSpPr>
        <p:spPr>
          <a:xfrm>
            <a:off x="5370513" y="28575"/>
            <a:ext cx="6816725" cy="6858000"/>
          </a:xfrm>
          <a:prstGeom prst="rect">
            <a:avLst/>
          </a:prstGeom>
          <a:solidFill>
            <a:srgbClr val="009B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4755" name="Content Placeholder 2">
            <a:extLst>
              <a:ext uri="{FF2B5EF4-FFF2-40B4-BE49-F238E27FC236}">
                <a16:creationId xmlns:a16="http://schemas.microsoft.com/office/drawing/2014/main" id="{1A703CDC-BAAA-6137-81EF-58E383077761}"/>
              </a:ext>
            </a:extLst>
          </p:cNvPr>
          <p:cNvSpPr txBox="1">
            <a:spLocks/>
          </p:cNvSpPr>
          <p:nvPr/>
        </p:nvSpPr>
        <p:spPr bwMode="auto">
          <a:xfrm>
            <a:off x="5784850" y="340518"/>
            <a:ext cx="5988050" cy="403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ts val="600"/>
              </a:spcBef>
              <a:spcAft>
                <a:spcPts val="600"/>
              </a:spcAft>
              <a:buFont typeface="Arial" panose="020B0604020202020204" pitchFamily="34" charset="0"/>
              <a:buNone/>
            </a:pPr>
            <a:r>
              <a:rPr lang="en-US" altLang="en-US" sz="2400" dirty="0">
                <a:solidFill>
                  <a:schemeClr val="bg1"/>
                </a:solidFill>
                <a:latin typeface="Century Gothic" panose="020B0502020202020204" pitchFamily="34" charset="0"/>
              </a:rPr>
              <a:t>Contact details</a:t>
            </a:r>
          </a:p>
          <a:p>
            <a:pPr>
              <a:spcBef>
                <a:spcPts val="600"/>
              </a:spcBef>
              <a:spcAft>
                <a:spcPts val="600"/>
              </a:spcAft>
              <a:buFont typeface="Arial" panose="020B0604020202020204" pitchFamily="34" charset="0"/>
              <a:buNone/>
            </a:pPr>
            <a:endParaRPr lang="en-US" altLang="en-US" sz="2400" dirty="0">
              <a:solidFill>
                <a:schemeClr val="bg1"/>
              </a:solidFill>
              <a:latin typeface="Century Gothic" panose="020B0502020202020204" pitchFamily="34" charset="0"/>
            </a:endParaRPr>
          </a:p>
          <a:p>
            <a:pPr>
              <a:spcBef>
                <a:spcPts val="600"/>
              </a:spcBef>
              <a:spcAft>
                <a:spcPts val="600"/>
              </a:spcAft>
              <a:buFont typeface="Arial" panose="020B0604020202020204" pitchFamily="34" charset="0"/>
              <a:buNone/>
            </a:pPr>
            <a:r>
              <a:rPr lang="en-US" altLang="en-US" sz="2000" dirty="0">
                <a:solidFill>
                  <a:schemeClr val="bg1"/>
                </a:solidFill>
                <a:latin typeface="Century Gothic" panose="020B0502020202020204" pitchFamily="34" charset="0"/>
              </a:rPr>
              <a:t>Andrew Pembrooke</a:t>
            </a:r>
          </a:p>
          <a:p>
            <a:pPr>
              <a:lnSpc>
                <a:spcPct val="110000"/>
              </a:lnSpc>
              <a:spcBef>
                <a:spcPts val="600"/>
              </a:spcBef>
              <a:buFontTx/>
              <a:buNone/>
            </a:pPr>
            <a:r>
              <a:rPr lang="en-GB" altLang="en-US" sz="1800" b="1" dirty="0">
                <a:solidFill>
                  <a:schemeClr val="bg1"/>
                </a:solidFill>
                <a:latin typeface="Century Gothic" panose="020B0502020202020204" pitchFamily="34" charset="0"/>
              </a:rPr>
              <a:t>PSHE and Healthy Schools advisor</a:t>
            </a:r>
          </a:p>
          <a:p>
            <a:pPr>
              <a:lnSpc>
                <a:spcPct val="110000"/>
              </a:lnSpc>
              <a:spcBef>
                <a:spcPts val="600"/>
              </a:spcBef>
              <a:buFontTx/>
              <a:buNone/>
            </a:pPr>
            <a:r>
              <a:rPr lang="en-US" altLang="en-US" sz="1800"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andrew.pembrooke@healtheducationpartnership.com</a:t>
            </a:r>
            <a:r>
              <a:rPr lang="en-US" altLang="en-US" sz="1800" dirty="0">
                <a:solidFill>
                  <a:schemeClr val="bg1"/>
                </a:solidFill>
                <a:latin typeface="Century Gothic" panose="020B0502020202020204" pitchFamily="34" charset="0"/>
              </a:rPr>
              <a:t> </a:t>
            </a:r>
          </a:p>
          <a:p>
            <a:pPr>
              <a:lnSpc>
                <a:spcPct val="110000"/>
              </a:lnSpc>
              <a:spcBef>
                <a:spcPts val="600"/>
              </a:spcBef>
              <a:buFontTx/>
              <a:buNone/>
            </a:pPr>
            <a:endParaRPr lang="en-US" altLang="en-US" sz="1800" b="1" dirty="0">
              <a:solidFill>
                <a:schemeClr val="bg1"/>
              </a:solidFill>
              <a:latin typeface="Century Gothic" panose="020B0502020202020204" pitchFamily="34" charset="0"/>
            </a:endParaRPr>
          </a:p>
          <a:p>
            <a:pPr>
              <a:lnSpc>
                <a:spcPct val="110000"/>
              </a:lnSpc>
              <a:spcBef>
                <a:spcPts val="600"/>
              </a:spcBef>
              <a:buFontTx/>
              <a:buNone/>
            </a:pPr>
            <a:r>
              <a:rPr lang="en-US" altLang="en-US" sz="2000" dirty="0">
                <a:solidFill>
                  <a:schemeClr val="bg1"/>
                </a:solidFill>
                <a:latin typeface="Century Gothic" panose="020B0502020202020204" pitchFamily="34" charset="0"/>
              </a:rPr>
              <a:t>Tania Barney </a:t>
            </a:r>
          </a:p>
          <a:p>
            <a:pPr>
              <a:lnSpc>
                <a:spcPct val="110000"/>
              </a:lnSpc>
              <a:spcBef>
                <a:spcPts val="600"/>
              </a:spcBef>
              <a:buFontTx/>
              <a:buNone/>
            </a:pPr>
            <a:r>
              <a:rPr lang="en-GB" altLang="en-US" sz="1800" b="1" dirty="0">
                <a:solidFill>
                  <a:schemeClr val="bg1"/>
                </a:solidFill>
                <a:latin typeface="Century Gothic" panose="020B0502020202020204" pitchFamily="34" charset="0"/>
              </a:rPr>
              <a:t>Coordinator for Barnet Healthy Schools </a:t>
            </a:r>
          </a:p>
          <a:p>
            <a:pPr>
              <a:lnSpc>
                <a:spcPct val="110000"/>
              </a:lnSpc>
              <a:spcBef>
                <a:spcPts val="600"/>
              </a:spcBef>
              <a:buFontTx/>
              <a:buNone/>
            </a:pPr>
            <a:r>
              <a:rPr lang="en-GB" altLang="en-US" sz="1800" b="1" dirty="0">
                <a:solidFill>
                  <a:schemeClr val="bg1"/>
                </a:solidFill>
                <a:latin typeface="Century Gothic" panose="020B0502020202020204" pitchFamily="34" charset="0"/>
              </a:rPr>
              <a:t>and Healthy Early Years Programmes</a:t>
            </a:r>
          </a:p>
          <a:p>
            <a:pPr>
              <a:lnSpc>
                <a:spcPct val="110000"/>
              </a:lnSpc>
              <a:spcBef>
                <a:spcPts val="600"/>
              </a:spcBef>
              <a:buFontTx/>
              <a:buNone/>
            </a:pPr>
            <a:r>
              <a:rPr lang="en-US" altLang="en-US" sz="1800" dirty="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tania.barney@healtheducationpartnership.com</a:t>
            </a:r>
            <a:r>
              <a:rPr lang="en-US" altLang="en-US" sz="1800" dirty="0">
                <a:solidFill>
                  <a:schemeClr val="bg1"/>
                </a:solidFill>
                <a:latin typeface="Century Gothic" panose="020B0502020202020204" pitchFamily="34" charset="0"/>
              </a:rPr>
              <a:t> </a:t>
            </a:r>
          </a:p>
          <a:p>
            <a:pPr>
              <a:lnSpc>
                <a:spcPct val="110000"/>
              </a:lnSpc>
              <a:spcBef>
                <a:spcPts val="600"/>
              </a:spcBef>
              <a:buFontTx/>
              <a:buNone/>
            </a:pPr>
            <a:endParaRPr lang="en-US" altLang="en-US" sz="2400" dirty="0">
              <a:solidFill>
                <a:srgbClr val="009BBD"/>
              </a:solidFill>
              <a:latin typeface="Century Gothic" panose="020B0502020202020204" pitchFamily="34" charset="0"/>
            </a:endParaRPr>
          </a:p>
          <a:p>
            <a:pPr>
              <a:spcBef>
                <a:spcPts val="600"/>
              </a:spcBef>
              <a:spcAft>
                <a:spcPts val="600"/>
              </a:spcAft>
              <a:buFont typeface="Arial" panose="020B0604020202020204" pitchFamily="34" charset="0"/>
              <a:buNone/>
            </a:pPr>
            <a:endParaRPr lang="en-US" altLang="en-US" sz="2400" dirty="0">
              <a:solidFill>
                <a:schemeClr val="bg1"/>
              </a:solidFill>
              <a:latin typeface="Century Gothic" panose="020B0502020202020204" pitchFamily="34" charset="0"/>
            </a:endParaRPr>
          </a:p>
        </p:txBody>
      </p:sp>
      <p:pic>
        <p:nvPicPr>
          <p:cNvPr id="74756" name="Picture 15" descr="A blue sign with white text&#10;&#10;Description automatically generated with low confidence">
            <a:extLst>
              <a:ext uri="{FF2B5EF4-FFF2-40B4-BE49-F238E27FC236}">
                <a16:creationId xmlns:a16="http://schemas.microsoft.com/office/drawing/2014/main" id="{7401D4D2-4285-3C63-BBEA-39202ACB6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313" y="5219700"/>
            <a:ext cx="32385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mer bar">
            <a:extLst>
              <a:ext uri="{FF2B5EF4-FFF2-40B4-BE49-F238E27FC236}">
                <a16:creationId xmlns:a16="http://schemas.microsoft.com/office/drawing/2014/main" id="{44BCD4EF-6CDF-A729-101E-F5601017366A}"/>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4758" name="Picture 2">
            <a:extLst>
              <a:ext uri="{FF2B5EF4-FFF2-40B4-BE49-F238E27FC236}">
                <a16:creationId xmlns:a16="http://schemas.microsoft.com/office/drawing/2014/main" id="{2B330B14-8DFB-9D1F-07E4-CAB2D18827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28575"/>
            <a:ext cx="526256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1F1ABAEA-6207-B79D-575A-5C5327A969A1}"/>
              </a:ext>
            </a:extLst>
          </p:cNvPr>
          <p:cNvSpPr txBox="1">
            <a:spLocks/>
          </p:cNvSpPr>
          <p:nvPr/>
        </p:nvSpPr>
        <p:spPr bwMode="auto">
          <a:xfrm>
            <a:off x="420688" y="103188"/>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3600">
                <a:solidFill>
                  <a:srgbClr val="009BBD"/>
                </a:solidFill>
                <a:latin typeface="Century Gothic" panose="020B0502020202020204" pitchFamily="34" charset="0"/>
              </a:rPr>
              <a:t>Support Available through HEP / HSL</a:t>
            </a:r>
          </a:p>
        </p:txBody>
      </p:sp>
      <p:sp>
        <p:nvSpPr>
          <p:cNvPr id="6" name="TextBox 5">
            <a:extLst>
              <a:ext uri="{FF2B5EF4-FFF2-40B4-BE49-F238E27FC236}">
                <a16:creationId xmlns:a16="http://schemas.microsoft.com/office/drawing/2014/main" id="{3A2FD04B-CD78-E156-A75B-66721DA72046}"/>
              </a:ext>
            </a:extLst>
          </p:cNvPr>
          <p:cNvSpPr txBox="1"/>
          <p:nvPr/>
        </p:nvSpPr>
        <p:spPr>
          <a:xfrm>
            <a:off x="312738" y="833438"/>
            <a:ext cx="11277600" cy="5909310"/>
          </a:xfrm>
          <a:prstGeom prst="rect">
            <a:avLst/>
          </a:prstGeom>
          <a:noFill/>
        </p:spPr>
        <p:txBody>
          <a:bodyPr>
            <a:spAutoFit/>
          </a:bodyPr>
          <a:lstStyle/>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rPr>
              <a:t>Support (HSL &amp; PSHE):</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HEP Team (Tania &amp; Andrew)</a:t>
            </a:r>
          </a:p>
          <a:p>
            <a:pPr marL="1714500" lvl="3" indent="-342900">
              <a:spcBef>
                <a:spcPts val="0"/>
              </a:spcBef>
              <a:spcAft>
                <a:spcPts val="0"/>
              </a:spcAft>
              <a:buFont typeface="Arial" panose="020B0604020202020204" pitchFamily="34" charset="0"/>
              <a:buChar char="•"/>
              <a:defRPr/>
            </a:pPr>
            <a:endParaRPr lang="en-US" sz="1600" dirty="0">
              <a:solidFill>
                <a:schemeClr val="tx1">
                  <a:lumMod val="75000"/>
                  <a:lumOff val="25000"/>
                </a:schemeClr>
              </a:solidFill>
              <a:latin typeface="Century Gothic" panose="020B0502020202020204" pitchFamily="34" charset="0"/>
            </a:endParaRPr>
          </a:p>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rPr>
              <a:t>PSHE/RSHE </a:t>
            </a:r>
            <a:r>
              <a:rPr lang="en-US" dirty="0">
                <a:solidFill>
                  <a:schemeClr val="tx1">
                    <a:lumMod val="75000"/>
                    <a:lumOff val="25000"/>
                  </a:schemeClr>
                </a:solidFill>
                <a:latin typeface="Century Gothic" panose="020B0502020202020204" pitchFamily="34" charset="0"/>
              </a:rPr>
              <a:t>(Primary &amp; Secondary Schools)</a:t>
            </a:r>
            <a:r>
              <a:rPr lang="en-US" sz="2200" b="1" dirty="0">
                <a:solidFill>
                  <a:schemeClr val="tx1">
                    <a:lumMod val="75000"/>
                    <a:lumOff val="25000"/>
                  </a:schemeClr>
                </a:solidFill>
                <a:latin typeface="Century Gothic" panose="020B0502020202020204" pitchFamily="34" charset="0"/>
              </a:rPr>
              <a:t>:</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Termly Network Meetings </a:t>
            </a:r>
            <a:r>
              <a:rPr lang="en-US" sz="2000" dirty="0">
                <a:solidFill>
                  <a:schemeClr val="tx1">
                    <a:lumMod val="75000"/>
                    <a:lumOff val="25000"/>
                  </a:schemeClr>
                </a:solidFill>
                <a:latin typeface="Century Gothic" panose="020B0502020202020204" pitchFamily="34" charset="0"/>
              </a:rPr>
              <a:t>(Primary 24</a:t>
            </a:r>
            <a:r>
              <a:rPr lang="en-US" sz="2000" baseline="30000" dirty="0">
                <a:solidFill>
                  <a:schemeClr val="tx1">
                    <a:lumMod val="75000"/>
                    <a:lumOff val="25000"/>
                  </a:schemeClr>
                </a:solidFill>
                <a:latin typeface="Century Gothic" panose="020B0502020202020204" pitchFamily="34" charset="0"/>
              </a:rPr>
              <a:t>th</a:t>
            </a:r>
            <a:r>
              <a:rPr lang="en-US" sz="2000" dirty="0">
                <a:solidFill>
                  <a:schemeClr val="tx1">
                    <a:lumMod val="75000"/>
                    <a:lumOff val="25000"/>
                  </a:schemeClr>
                </a:solidFill>
                <a:latin typeface="Century Gothic" panose="020B0502020202020204" pitchFamily="34" charset="0"/>
              </a:rPr>
              <a:t> June, Secondary 25</a:t>
            </a:r>
            <a:r>
              <a:rPr lang="en-US" sz="2000" baseline="30000" dirty="0">
                <a:solidFill>
                  <a:schemeClr val="tx1">
                    <a:lumMod val="75000"/>
                    <a:lumOff val="25000"/>
                  </a:schemeClr>
                </a:solidFill>
                <a:latin typeface="Century Gothic" panose="020B0502020202020204" pitchFamily="34" charset="0"/>
              </a:rPr>
              <a:t>th</a:t>
            </a:r>
            <a:r>
              <a:rPr lang="en-US" sz="2000" dirty="0">
                <a:solidFill>
                  <a:schemeClr val="tx1">
                    <a:lumMod val="75000"/>
                    <a:lumOff val="25000"/>
                  </a:schemeClr>
                </a:solidFill>
                <a:latin typeface="Century Gothic" panose="020B0502020202020204" pitchFamily="34" charset="0"/>
              </a:rPr>
              <a:t> June)</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PSHE Development Meetings (1:1 staff support)</a:t>
            </a:r>
          </a:p>
          <a:p>
            <a:pPr lvl="2">
              <a:spcBef>
                <a:spcPts val="0"/>
              </a:spcBef>
              <a:spcAft>
                <a:spcPts val="0"/>
              </a:spcAft>
              <a:defRPr/>
            </a:pPr>
            <a:endParaRPr lang="en-US" sz="1600" b="1" dirty="0">
              <a:solidFill>
                <a:schemeClr val="tx1">
                  <a:lumMod val="50000"/>
                  <a:lumOff val="50000"/>
                </a:schemeClr>
              </a:solidFill>
              <a:latin typeface="Century Gothic" panose="020B0502020202020204" pitchFamily="34" charset="0"/>
            </a:endParaRPr>
          </a:p>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rPr>
              <a:t>Training </a:t>
            </a:r>
            <a:r>
              <a:rPr lang="en-US" dirty="0">
                <a:solidFill>
                  <a:schemeClr val="tx1">
                    <a:lumMod val="75000"/>
                    <a:lumOff val="25000"/>
                  </a:schemeClr>
                </a:solidFill>
                <a:latin typeface="Century Gothic" panose="020B0502020202020204" pitchFamily="34" charset="0"/>
              </a:rPr>
              <a:t>(</a:t>
            </a:r>
            <a:r>
              <a:rPr lang="en-GB" dirty="0">
                <a:solidFill>
                  <a:srgbClr val="0070C0"/>
                </a:solidFill>
              </a:rPr>
              <a:t>https://</a:t>
            </a:r>
            <a:r>
              <a:rPr lang="en-GB" dirty="0" err="1">
                <a:solidFill>
                  <a:srgbClr val="0070C0"/>
                </a:solidFill>
              </a:rPr>
              <a:t>healtheducationpartnership.com</a:t>
            </a:r>
            <a:r>
              <a:rPr lang="en-GB" dirty="0">
                <a:solidFill>
                  <a:srgbClr val="0070C0"/>
                </a:solidFill>
              </a:rPr>
              <a:t>/</a:t>
            </a:r>
            <a:r>
              <a:rPr lang="en-GB" dirty="0" err="1">
                <a:solidFill>
                  <a:srgbClr val="0070C0"/>
                </a:solidFill>
              </a:rPr>
              <a:t>barnet</a:t>
            </a:r>
            <a:r>
              <a:rPr lang="en-GB" dirty="0">
                <a:solidFill>
                  <a:srgbClr val="0070C0"/>
                </a:solidFill>
              </a:rPr>
              <a:t>-events/</a:t>
            </a:r>
            <a:r>
              <a:rPr lang="en-GB" dirty="0">
                <a:solidFill>
                  <a:schemeClr val="tx1">
                    <a:lumMod val="75000"/>
                    <a:lumOff val="25000"/>
                  </a:schemeClr>
                </a:solidFill>
              </a:rPr>
              <a:t>)</a:t>
            </a:r>
            <a:r>
              <a:rPr lang="en-US" sz="2200" b="1" dirty="0">
                <a:solidFill>
                  <a:schemeClr val="tx1">
                    <a:lumMod val="75000"/>
                    <a:lumOff val="25000"/>
                  </a:schemeClr>
                </a:solidFill>
                <a:latin typeface="Century Gothic" panose="020B0502020202020204" pitchFamily="34" charset="0"/>
              </a:rPr>
              <a:t>:</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Central training: EHWB, PSHE, PA, HE, HSL Awards (online)</a:t>
            </a:r>
          </a:p>
          <a:p>
            <a:pPr lvl="2">
              <a:spcBef>
                <a:spcPts val="0"/>
              </a:spcBef>
              <a:spcAft>
                <a:spcPts val="0"/>
              </a:spcAft>
              <a:defRPr/>
            </a:pPr>
            <a:endParaRPr lang="en-US" sz="1600" b="1" dirty="0">
              <a:solidFill>
                <a:schemeClr val="tx1">
                  <a:lumMod val="75000"/>
                  <a:lumOff val="25000"/>
                </a:schemeClr>
              </a:solidFill>
              <a:latin typeface="Century Gothic" panose="020B0502020202020204" pitchFamily="34" charset="0"/>
            </a:endParaRPr>
          </a:p>
          <a:p>
            <a:pPr lvl="2">
              <a:spcBef>
                <a:spcPts val="0"/>
              </a:spcBef>
              <a:spcAft>
                <a:spcPts val="0"/>
              </a:spcAft>
              <a:defRPr/>
            </a:pPr>
            <a:r>
              <a:rPr lang="en-US" sz="2200" b="1" dirty="0">
                <a:solidFill>
                  <a:schemeClr val="tx1">
                    <a:lumMod val="75000"/>
                    <a:lumOff val="25000"/>
                  </a:schemeClr>
                </a:solidFill>
                <a:latin typeface="Century Gothic" panose="020B0502020202020204" pitchFamily="34" charset="0"/>
              </a:rPr>
              <a:t>Resources:</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Relationships &amp; Sex Education (RSE) Policy Template</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EHWB Policy Template &amp; Toolkit</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HSL Silver Templates (incl Healthy Relationships)</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PSHE Framework, Resource Listings and Primary Book List</a:t>
            </a:r>
          </a:p>
          <a:p>
            <a:pPr marL="1714500" lvl="3" indent="-342900">
              <a:spcBef>
                <a:spcPts val="0"/>
              </a:spcBef>
              <a:spcAft>
                <a:spcPts val="0"/>
              </a:spcAft>
              <a:buFont typeface="Arial" panose="020B0604020202020204" pitchFamily="34" charset="0"/>
              <a:buChar char="•"/>
              <a:defRPr/>
            </a:pPr>
            <a:r>
              <a:rPr lang="en-US" sz="2200" dirty="0">
                <a:solidFill>
                  <a:schemeClr val="tx1">
                    <a:lumMod val="75000"/>
                    <a:lumOff val="25000"/>
                  </a:schemeClr>
                </a:solidFill>
                <a:latin typeface="Century Gothic" panose="020B0502020202020204" pitchFamily="34" charset="0"/>
              </a:rPr>
              <a:t>Newsletter – every 2 months</a:t>
            </a:r>
          </a:p>
          <a:p>
            <a:pPr marL="1714500" lvl="3" indent="-342900">
              <a:spcBef>
                <a:spcPts val="0"/>
              </a:spcBef>
              <a:spcAft>
                <a:spcPts val="0"/>
              </a:spcAft>
              <a:buFont typeface="Arial" panose="020B0604020202020204" pitchFamily="34" charset="0"/>
              <a:buChar char="•"/>
              <a:defRPr/>
            </a:pPr>
            <a:r>
              <a:rPr lang="en-US" sz="2200" dirty="0">
                <a:solidFill>
                  <a:srgbClr val="333333"/>
                </a:solidFill>
                <a:latin typeface="Century Gothic" panose="020B0502020202020204" pitchFamily="34" charset="0"/>
              </a:rPr>
              <a:t>Signpost to Resources </a:t>
            </a:r>
          </a:p>
          <a:p>
            <a:pPr lvl="3">
              <a:spcBef>
                <a:spcPts val="0"/>
              </a:spcBef>
              <a:spcAft>
                <a:spcPts val="0"/>
              </a:spcAft>
              <a:defRPr/>
            </a:pPr>
            <a:endParaRPr lang="en-US" sz="2200" dirty="0">
              <a:solidFill>
                <a:schemeClr val="tx1">
                  <a:lumMod val="75000"/>
                  <a:lumOff val="25000"/>
                </a:schemeClr>
              </a:solidFill>
              <a:latin typeface="Century Gothic" panose="020B0502020202020204" pitchFamily="34" charset="0"/>
            </a:endParaRPr>
          </a:p>
        </p:txBody>
      </p:sp>
      <p:pic>
        <p:nvPicPr>
          <p:cNvPr id="13316" name="Picture 8" descr="Logo, icon&#10;&#10;Description automatically generated">
            <a:extLst>
              <a:ext uri="{FF2B5EF4-FFF2-40B4-BE49-F238E27FC236}">
                <a16:creationId xmlns:a16="http://schemas.microsoft.com/office/drawing/2014/main" id="{FE4D1372-A49C-3759-31CA-34436F193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mer bar">
            <a:extLst>
              <a:ext uri="{FF2B5EF4-FFF2-40B4-BE49-F238E27FC236}">
                <a16:creationId xmlns:a16="http://schemas.microsoft.com/office/drawing/2014/main" id="{853ECD31-BDB9-1FCE-D68B-3BD94CC34469}"/>
              </a:ext>
            </a:extLst>
          </p:cNvPr>
          <p:cNvSpPr/>
          <p:nvPr/>
        </p:nvSpPr>
        <p:spPr>
          <a:xfrm>
            <a:off x="0" y="0"/>
            <a:ext cx="107950" cy="1619250"/>
          </a:xfrm>
          <a:prstGeom prst="rect">
            <a:avLst/>
          </a:prstGeom>
          <a:solidFill>
            <a:srgbClr val="D46A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0B709C06-3185-A848-AC6C-861B66598AEB}"/>
              </a:ext>
            </a:extLst>
          </p:cNvPr>
          <p:cNvSpPr txBox="1">
            <a:spLocks noChangeArrowheads="1"/>
          </p:cNvSpPr>
          <p:nvPr/>
        </p:nvSpPr>
        <p:spPr bwMode="auto">
          <a:xfrm>
            <a:off x="279400" y="447675"/>
            <a:ext cx="6594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buFontTx/>
              <a:buNone/>
            </a:pPr>
            <a:r>
              <a:rPr lang="en-US" altLang="en-US">
                <a:solidFill>
                  <a:srgbClr val="009BBD"/>
                </a:solidFill>
                <a:latin typeface="Century Gothic" panose="020B0502020202020204" pitchFamily="34" charset="0"/>
                <a:cs typeface="Times New Roman" panose="02020603050405020304" pitchFamily="18" charset="0"/>
              </a:rPr>
              <a:t>OFSTED Recommendations</a:t>
            </a:r>
          </a:p>
        </p:txBody>
      </p:sp>
      <p:sp>
        <p:nvSpPr>
          <p:cNvPr id="32771" name="TextBox 5">
            <a:extLst>
              <a:ext uri="{FF2B5EF4-FFF2-40B4-BE49-F238E27FC236}">
                <a16:creationId xmlns:a16="http://schemas.microsoft.com/office/drawing/2014/main" id="{096AA360-7500-C0A5-DD7F-AF93EB38665E}"/>
              </a:ext>
            </a:extLst>
          </p:cNvPr>
          <p:cNvSpPr txBox="1">
            <a:spLocks noChangeArrowheads="1"/>
          </p:cNvSpPr>
          <p:nvPr/>
        </p:nvSpPr>
        <p:spPr bwMode="auto">
          <a:xfrm>
            <a:off x="279400" y="1171575"/>
            <a:ext cx="7778750" cy="468185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lnSpc>
                <a:spcPct val="110000"/>
              </a:lnSpc>
              <a:spcBef>
                <a:spcPts val="600"/>
              </a:spcBef>
              <a:defRPr/>
            </a:pPr>
            <a:r>
              <a:rPr lang="en-US" altLang="en-US" sz="2400" dirty="0">
                <a:solidFill>
                  <a:schemeClr val="tx1">
                    <a:lumMod val="75000"/>
                    <a:lumOff val="25000"/>
                  </a:schemeClr>
                </a:solidFill>
                <a:latin typeface="Century Gothic" panose="020B0502020202020204" pitchFamily="34" charset="0"/>
              </a:rPr>
              <a:t>School and college leaders should create a culture where sexual harassment and online sexual abuse are not tolerated, and where they </a:t>
            </a:r>
            <a:r>
              <a:rPr lang="en-US" altLang="en-US" sz="2400" b="1" dirty="0">
                <a:solidFill>
                  <a:schemeClr val="tx1">
                    <a:lumMod val="75000"/>
                    <a:lumOff val="25000"/>
                  </a:schemeClr>
                </a:solidFill>
                <a:latin typeface="Century Gothic" panose="020B0502020202020204" pitchFamily="34" charset="0"/>
              </a:rPr>
              <a:t>identify issues </a:t>
            </a:r>
            <a:r>
              <a:rPr lang="en-US" altLang="en-US" sz="2400" dirty="0">
                <a:solidFill>
                  <a:schemeClr val="tx1">
                    <a:lumMod val="75000"/>
                    <a:lumOff val="25000"/>
                  </a:schemeClr>
                </a:solidFill>
                <a:latin typeface="Century Gothic" panose="020B0502020202020204" pitchFamily="34" charset="0"/>
              </a:rPr>
              <a:t>and intervene early to better protect children and young people. </a:t>
            </a:r>
          </a:p>
          <a:p>
            <a:pPr>
              <a:lnSpc>
                <a:spcPct val="110000"/>
              </a:lnSpc>
              <a:spcBef>
                <a:spcPts val="600"/>
              </a:spcBef>
              <a:buNone/>
              <a:defRPr/>
            </a:pPr>
            <a:endParaRPr lang="en-US" altLang="en-US" sz="2400" dirty="0">
              <a:solidFill>
                <a:schemeClr val="tx1">
                  <a:lumMod val="75000"/>
                  <a:lumOff val="25000"/>
                </a:schemeClr>
              </a:solidFill>
              <a:latin typeface="Century Gothic" panose="020B0502020202020204" pitchFamily="34" charset="0"/>
            </a:endParaRPr>
          </a:p>
          <a:p>
            <a:pPr marL="285750" indent="-285750">
              <a:lnSpc>
                <a:spcPct val="110000"/>
              </a:lnSpc>
              <a:spcBef>
                <a:spcPts val="600"/>
              </a:spcBef>
              <a:defRPr/>
            </a:pPr>
            <a:r>
              <a:rPr lang="en-US" altLang="en-US" sz="2400" dirty="0">
                <a:solidFill>
                  <a:schemeClr val="tx1">
                    <a:lumMod val="75000"/>
                    <a:lumOff val="25000"/>
                  </a:schemeClr>
                </a:solidFill>
                <a:latin typeface="Century Gothic" panose="020B0502020202020204" pitchFamily="34" charset="0"/>
              </a:rPr>
              <a:t>They should assume that sexual harassment and online sexual abuse are happening in their setting, even when there are no specific reports, and put in place a </a:t>
            </a:r>
            <a:r>
              <a:rPr lang="en-US" altLang="en-US" sz="2400" b="1" dirty="0">
                <a:solidFill>
                  <a:schemeClr val="tx1">
                    <a:lumMod val="75000"/>
                    <a:lumOff val="25000"/>
                  </a:schemeClr>
                </a:solidFill>
                <a:latin typeface="Century Gothic" panose="020B0502020202020204" pitchFamily="34" charset="0"/>
              </a:rPr>
              <a:t>whole-school approach </a:t>
            </a:r>
            <a:r>
              <a:rPr lang="en-US" altLang="en-US" sz="2400" dirty="0">
                <a:solidFill>
                  <a:schemeClr val="tx1">
                    <a:lumMod val="75000"/>
                    <a:lumOff val="25000"/>
                  </a:schemeClr>
                </a:solidFill>
                <a:latin typeface="Century Gothic" panose="020B0502020202020204" pitchFamily="34" charset="0"/>
              </a:rPr>
              <a:t>to address them</a:t>
            </a:r>
          </a:p>
        </p:txBody>
      </p:sp>
      <p:sp>
        <p:nvSpPr>
          <p:cNvPr id="5" name="Rectangle 4">
            <a:extLst>
              <a:ext uri="{FF2B5EF4-FFF2-40B4-BE49-F238E27FC236}">
                <a16:creationId xmlns:a16="http://schemas.microsoft.com/office/drawing/2014/main" id="{FD3C95FB-EC17-F157-1A9A-CFB7CE5BB467}"/>
              </a:ext>
            </a:extLst>
          </p:cNvPr>
          <p:cNvSpPr/>
          <p:nvPr/>
        </p:nvSpPr>
        <p:spPr>
          <a:xfrm>
            <a:off x="8197850" y="0"/>
            <a:ext cx="3994150" cy="6858000"/>
          </a:xfrm>
          <a:prstGeom prst="rect">
            <a:avLst/>
          </a:prstGeom>
          <a:solidFill>
            <a:srgbClr val="EB5D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Oval 1">
            <a:extLst>
              <a:ext uri="{FF2B5EF4-FFF2-40B4-BE49-F238E27FC236}">
                <a16:creationId xmlns:a16="http://schemas.microsoft.com/office/drawing/2014/main" id="{DB9673C8-0190-7E49-F8C3-143CB05C4DCF}"/>
              </a:ext>
            </a:extLst>
          </p:cNvPr>
          <p:cNvSpPr>
            <a:spLocks noChangeArrowheads="1"/>
          </p:cNvSpPr>
          <p:nvPr/>
        </p:nvSpPr>
        <p:spPr bwMode="auto">
          <a:xfrm>
            <a:off x="9067800" y="338138"/>
            <a:ext cx="2535238" cy="2562225"/>
          </a:xfrm>
          <a:prstGeom prst="ellipse">
            <a:avLst/>
          </a:prstGeom>
          <a:blipFill dpi="0" rotWithShape="1">
            <a:blip r:embed="rId3"/>
            <a:srcRect/>
            <a:stretch>
              <a:fillRect/>
            </a:stretch>
          </a:blipFill>
          <a:ln w="38100" algn="ctr">
            <a:solidFill>
              <a:srgbClr val="009BBD"/>
            </a:solidFill>
            <a:round/>
            <a:headEnd/>
            <a:tailEnd/>
          </a:ln>
        </p:spPr>
        <p:txBody>
          <a:bodyPr anchor="ctr"/>
          <a:lstStyle/>
          <a:p>
            <a:pPr algn="ctr">
              <a:defRPr/>
            </a:pPr>
            <a:endParaRPr lang="en-US">
              <a:solidFill>
                <a:schemeClr val="lt1"/>
              </a:solidFill>
              <a:latin typeface="+mn-lt"/>
              <a:ea typeface="+mn-ea"/>
            </a:endParaRPr>
          </a:p>
        </p:txBody>
      </p:sp>
      <p:sp>
        <p:nvSpPr>
          <p:cNvPr id="31750" name="TextBox 2">
            <a:extLst>
              <a:ext uri="{FF2B5EF4-FFF2-40B4-BE49-F238E27FC236}">
                <a16:creationId xmlns:a16="http://schemas.microsoft.com/office/drawing/2014/main" id="{4DC650A2-7CEB-5CA3-869A-487889AAAE9F}"/>
              </a:ext>
            </a:extLst>
          </p:cNvPr>
          <p:cNvSpPr txBox="1">
            <a:spLocks noChangeArrowheads="1"/>
          </p:cNvSpPr>
          <p:nvPr/>
        </p:nvSpPr>
        <p:spPr bwMode="auto">
          <a:xfrm>
            <a:off x="8916988" y="3514725"/>
            <a:ext cx="283686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110000"/>
              </a:lnSpc>
              <a:spcBef>
                <a:spcPts val="600"/>
              </a:spcBef>
              <a:buFontTx/>
              <a:buNone/>
            </a:pPr>
            <a:r>
              <a:rPr lang="en-US" altLang="en-US" sz="2400" b="1">
                <a:solidFill>
                  <a:schemeClr val="bg1"/>
                </a:solidFill>
                <a:latin typeface="Century Gothic" panose="020B0502020202020204" pitchFamily="34" charset="0"/>
              </a:rPr>
              <a:t>Ofsted –</a:t>
            </a:r>
            <a:r>
              <a:rPr lang="en-GB" altLang="en-US" sz="2400" b="1">
                <a:solidFill>
                  <a:schemeClr val="bg1"/>
                </a:solidFill>
                <a:latin typeface="Arial" panose="020B0604020202020204" pitchFamily="34" charset="0"/>
                <a:cs typeface="Times New Roman" panose="02020603050405020304" pitchFamily="18" charset="0"/>
              </a:rPr>
              <a:t>  </a:t>
            </a:r>
            <a:r>
              <a:rPr lang="en-US" altLang="en-US" sz="2400" b="1">
                <a:solidFill>
                  <a:schemeClr val="bg1"/>
                </a:solidFill>
                <a:latin typeface="Century Gothic" panose="020B0502020202020204" pitchFamily="34" charset="0"/>
                <a:cs typeface="Times New Roman" panose="02020603050405020304" pitchFamily="18" charset="0"/>
              </a:rPr>
              <a:t>Review of sexual abuse in schools and colleges</a:t>
            </a: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4DA4DF5F-A0CC-B4E3-0334-C56AE570C761}"/>
              </a:ext>
            </a:extLst>
          </p:cNvPr>
          <p:cNvSpPr txBox="1">
            <a:spLocks noChangeArrowheads="1"/>
          </p:cNvSpPr>
          <p:nvPr/>
        </p:nvSpPr>
        <p:spPr bwMode="auto">
          <a:xfrm>
            <a:off x="900113" y="206375"/>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a:solidFill>
                  <a:srgbClr val="009BBD"/>
                </a:solidFill>
                <a:latin typeface="Century Gothic" panose="020B0502020202020204" pitchFamily="34" charset="0"/>
              </a:rPr>
              <a:t>Healthy Schools London (HSL): 3 Levels of Award</a:t>
            </a:r>
          </a:p>
        </p:txBody>
      </p:sp>
      <p:sp>
        <p:nvSpPr>
          <p:cNvPr id="14339" name="TextBox 5">
            <a:extLst>
              <a:ext uri="{FF2B5EF4-FFF2-40B4-BE49-F238E27FC236}">
                <a16:creationId xmlns:a16="http://schemas.microsoft.com/office/drawing/2014/main" id="{C008EE10-BB61-F9C6-2CFC-80A290662ED4}"/>
              </a:ext>
            </a:extLst>
          </p:cNvPr>
          <p:cNvSpPr txBox="1">
            <a:spLocks noChangeArrowheads="1"/>
          </p:cNvSpPr>
          <p:nvPr/>
        </p:nvSpPr>
        <p:spPr bwMode="auto">
          <a:xfrm>
            <a:off x="720725" y="2001838"/>
            <a:ext cx="2879725" cy="34432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0000"/>
              </a:lnSpc>
              <a:spcBef>
                <a:spcPts val="600"/>
              </a:spcBef>
              <a:buFontTx/>
              <a:buNone/>
              <a:defRPr/>
            </a:pPr>
            <a:r>
              <a:rPr lang="en-US" altLang="en-US" sz="1800" b="1" dirty="0">
                <a:solidFill>
                  <a:srgbClr val="5B5B5B"/>
                </a:solidFill>
                <a:latin typeface="Century Gothic" panose="020B0502020202020204" pitchFamily="34" charset="0"/>
              </a:rPr>
              <a:t>Bronze</a:t>
            </a:r>
          </a:p>
          <a:p>
            <a:pPr>
              <a:spcBef>
                <a:spcPct val="0"/>
              </a:spcBef>
              <a:buFont typeface="Arial" panose="020B0604020202020204" pitchFamily="34" charset="0"/>
              <a:buNone/>
              <a:defRPr/>
            </a:pPr>
            <a:r>
              <a:rPr lang="en-US" altLang="en-US" sz="18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Review of current provision around PSHE Education, Emotional Wellbeing and Mental Health, Physical Activity and Healthy Eating. A whole school approach framework to identify strengths and areas for improvement. Renewed every 3 years.</a:t>
            </a:r>
            <a:endParaRPr lang="en-US" altLang="en-US" sz="1800" dirty="0">
              <a:solidFill>
                <a:schemeClr val="tx1">
                  <a:lumMod val="75000"/>
                  <a:lumOff val="25000"/>
                </a:schemeClr>
              </a:solidFill>
              <a:latin typeface="Century Gothic" panose="020B0502020202020204" pitchFamily="34" charset="0"/>
            </a:endParaRPr>
          </a:p>
        </p:txBody>
      </p:sp>
      <p:sp>
        <p:nvSpPr>
          <p:cNvPr id="6148" name="TextBox 6">
            <a:extLst>
              <a:ext uri="{FF2B5EF4-FFF2-40B4-BE49-F238E27FC236}">
                <a16:creationId xmlns:a16="http://schemas.microsoft.com/office/drawing/2014/main" id="{9C29DE32-BB54-47AD-E7B0-098B3EA0B52E}"/>
              </a:ext>
            </a:extLst>
          </p:cNvPr>
          <p:cNvSpPr txBox="1">
            <a:spLocks noChangeArrowheads="1"/>
          </p:cNvSpPr>
          <p:nvPr/>
        </p:nvSpPr>
        <p:spPr bwMode="auto">
          <a:xfrm>
            <a:off x="4681538" y="2008188"/>
            <a:ext cx="2879725" cy="34956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buFont typeface="Arial" panose="020B0604020202020204" pitchFamily="34" charset="0"/>
              <a:buNone/>
              <a:defRPr/>
            </a:pPr>
            <a:r>
              <a:rPr lang="en-US" altLang="en-US" sz="1800" b="1" dirty="0">
                <a:solidFill>
                  <a:srgbClr val="EAAA00"/>
                </a:solidFill>
                <a:latin typeface="Century Gothic" panose="020B0502020202020204" pitchFamily="34" charset="0"/>
              </a:rPr>
              <a:t>Silver</a:t>
            </a:r>
          </a:p>
          <a:p>
            <a:pPr>
              <a:lnSpc>
                <a:spcPct val="110000"/>
              </a:lnSpc>
              <a:spcBef>
                <a:spcPts val="600"/>
              </a:spcBef>
              <a:buFontTx/>
              <a:buNone/>
              <a:defRPr/>
            </a:pPr>
            <a:r>
              <a:rPr lang="en-US" altLang="en-US" sz="1800" dirty="0">
                <a:solidFill>
                  <a:schemeClr val="tx1">
                    <a:lumMod val="75000"/>
                    <a:lumOff val="25000"/>
                  </a:schemeClr>
                </a:solidFill>
                <a:latin typeface="Century Gothic" panose="020B0502020202020204" pitchFamily="34" charset="0"/>
              </a:rPr>
              <a:t>A health and wellbeing school improvement tool. Schools identify area of need through baseline data collection and set measurable outcomes with a detailed plan of actions/interventions to address these needs.</a:t>
            </a:r>
          </a:p>
        </p:txBody>
      </p:sp>
      <p:sp>
        <p:nvSpPr>
          <p:cNvPr id="6149" name="TextBox 7">
            <a:extLst>
              <a:ext uri="{FF2B5EF4-FFF2-40B4-BE49-F238E27FC236}">
                <a16:creationId xmlns:a16="http://schemas.microsoft.com/office/drawing/2014/main" id="{8C10001F-335E-D7A7-4818-E4C88C76DB32}"/>
              </a:ext>
            </a:extLst>
          </p:cNvPr>
          <p:cNvSpPr txBox="1">
            <a:spLocks noChangeArrowheads="1"/>
          </p:cNvSpPr>
          <p:nvPr/>
        </p:nvSpPr>
        <p:spPr bwMode="auto">
          <a:xfrm>
            <a:off x="8642350" y="1949450"/>
            <a:ext cx="2879725" cy="34956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buFontTx/>
              <a:buNone/>
              <a:defRPr/>
            </a:pPr>
            <a:r>
              <a:rPr lang="en-US" altLang="en-US" sz="1800" b="1" dirty="0">
                <a:solidFill>
                  <a:srgbClr val="009BBD"/>
                </a:solidFill>
                <a:latin typeface="Century Gothic" panose="020B0502020202020204" pitchFamily="34" charset="0"/>
              </a:rPr>
              <a:t>Gold</a:t>
            </a:r>
          </a:p>
          <a:p>
            <a:pPr>
              <a:lnSpc>
                <a:spcPct val="110000"/>
              </a:lnSpc>
              <a:spcBef>
                <a:spcPts val="600"/>
              </a:spcBef>
              <a:buFontTx/>
              <a:buNone/>
              <a:defRPr/>
            </a:pPr>
            <a:r>
              <a:rPr lang="en-US" altLang="en-US" sz="1800" dirty="0">
                <a:solidFill>
                  <a:schemeClr val="tx1">
                    <a:lumMod val="75000"/>
                    <a:lumOff val="25000"/>
                  </a:schemeClr>
                </a:solidFill>
                <a:latin typeface="Century Gothic" panose="020B0502020202020204" pitchFamily="34" charset="0"/>
              </a:rPr>
              <a:t>A report providing evidence of the evaluation of the activities set out in the Silver Award. This is carried out through end line data collection, reflecting on strengths, lessons learnt and achieving sustainability</a:t>
            </a:r>
            <a:r>
              <a:rPr lang="en-US" altLang="en-US" sz="1800" dirty="0">
                <a:solidFill>
                  <a:srgbClr val="333333"/>
                </a:solidFill>
                <a:latin typeface="Century Gothic" panose="020B0502020202020204" pitchFamily="34" charset="0"/>
              </a:rPr>
              <a:t>. </a:t>
            </a:r>
          </a:p>
        </p:txBody>
      </p:sp>
      <p:pic>
        <p:nvPicPr>
          <p:cNvPr id="6150" name="Picture 8" descr="Logo, icon&#10;&#10;Description automatically generated">
            <a:extLst>
              <a:ext uri="{FF2B5EF4-FFF2-40B4-BE49-F238E27FC236}">
                <a16:creationId xmlns:a16="http://schemas.microsoft.com/office/drawing/2014/main" id="{763A94B2-0C8E-ECC9-0112-571348DD2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mer bar">
            <a:extLst>
              <a:ext uri="{FF2B5EF4-FFF2-40B4-BE49-F238E27FC236}">
                <a16:creationId xmlns:a16="http://schemas.microsoft.com/office/drawing/2014/main" id="{F1987CF1-A9BA-A64B-5664-8EA0A0590CCF}"/>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152" name="Picture 1">
            <a:extLst>
              <a:ext uri="{FF2B5EF4-FFF2-40B4-BE49-F238E27FC236}">
                <a16:creationId xmlns:a16="http://schemas.microsoft.com/office/drawing/2014/main" id="{4C2F1CFD-11DF-3B9C-CE47-24F29781A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1020763"/>
            <a:ext cx="10969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a:extLst>
              <a:ext uri="{FF2B5EF4-FFF2-40B4-BE49-F238E27FC236}">
                <a16:creationId xmlns:a16="http://schemas.microsoft.com/office/drawing/2014/main" id="{DCEBB7C5-7864-16E4-5AE3-979CE526D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525" y="1039813"/>
            <a:ext cx="10477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a:extLst>
              <a:ext uri="{FF2B5EF4-FFF2-40B4-BE49-F238E27FC236}">
                <a16:creationId xmlns:a16="http://schemas.microsoft.com/office/drawing/2014/main" id="{32CABB3E-78A3-B4D0-6D33-C99FFEBE5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0238" y="1020763"/>
            <a:ext cx="1012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8A910198-A853-B140-8092-4A3A5C6788E3}"/>
              </a:ext>
            </a:extLst>
          </p:cNvPr>
          <p:cNvSpPr txBox="1">
            <a:spLocks noChangeArrowheads="1"/>
          </p:cNvSpPr>
          <p:nvPr/>
        </p:nvSpPr>
        <p:spPr bwMode="auto">
          <a:xfrm>
            <a:off x="500063" y="63500"/>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3600">
                <a:solidFill>
                  <a:srgbClr val="009BBD"/>
                </a:solidFill>
                <a:latin typeface="Century Gothic" panose="020B0502020202020204" pitchFamily="34" charset="0"/>
              </a:rPr>
              <a:t>Healthy Schools London Silver template</a:t>
            </a:r>
            <a:endParaRPr lang="en-US" altLang="en-US" sz="1600">
              <a:solidFill>
                <a:srgbClr val="009BBD"/>
              </a:solidFill>
              <a:latin typeface="Century Gothic" panose="020B0502020202020204" pitchFamily="34" charset="0"/>
            </a:endParaRPr>
          </a:p>
        </p:txBody>
      </p:sp>
      <p:sp>
        <p:nvSpPr>
          <p:cNvPr id="14339" name="TextBox 5">
            <a:extLst>
              <a:ext uri="{FF2B5EF4-FFF2-40B4-BE49-F238E27FC236}">
                <a16:creationId xmlns:a16="http://schemas.microsoft.com/office/drawing/2014/main" id="{7E189DF8-CB37-CAB9-4791-63EF0B84F7BF}"/>
              </a:ext>
            </a:extLst>
          </p:cNvPr>
          <p:cNvSpPr txBox="1">
            <a:spLocks noChangeArrowheads="1"/>
          </p:cNvSpPr>
          <p:nvPr/>
        </p:nvSpPr>
        <p:spPr bwMode="auto">
          <a:xfrm>
            <a:off x="569913" y="901700"/>
            <a:ext cx="10661650" cy="60912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10000"/>
              </a:lnSpc>
              <a:spcBef>
                <a:spcPts val="600"/>
              </a:spcBef>
              <a:buFontTx/>
              <a:buNone/>
              <a:defRPr/>
            </a:pPr>
            <a:r>
              <a:rPr lang="en-US" altLang="en-US" sz="2400" b="1" dirty="0">
                <a:solidFill>
                  <a:schemeClr val="tx1">
                    <a:lumMod val="75000"/>
                    <a:lumOff val="25000"/>
                  </a:schemeClr>
                </a:solidFill>
                <a:latin typeface="Century Gothic" panose="020B0502020202020204" pitchFamily="34" charset="0"/>
              </a:rPr>
              <a:t>How it can help</a:t>
            </a:r>
          </a:p>
          <a:p>
            <a:pPr>
              <a:lnSpc>
                <a:spcPct val="110000"/>
              </a:lnSpc>
              <a:spcBef>
                <a:spcPts val="600"/>
              </a:spcBef>
              <a:buFontTx/>
              <a:buNone/>
              <a:defRPr/>
            </a:pPr>
            <a:endParaRPr lang="en-US" altLang="en-US" sz="2400" b="1" dirty="0">
              <a:solidFill>
                <a:schemeClr val="tx1">
                  <a:lumMod val="75000"/>
                  <a:lumOff val="25000"/>
                </a:schemeClr>
              </a:solidFill>
              <a:latin typeface="Century Gothic" panose="020B0502020202020204" pitchFamily="34" charset="0"/>
            </a:endParaRPr>
          </a:p>
          <a:p>
            <a:pPr marL="342900" indent="-342900">
              <a:spcBef>
                <a:spcPct val="0"/>
              </a:spcBef>
              <a:defRPr/>
            </a:pPr>
            <a:r>
              <a:rPr lang="en-US" altLang="en-US" sz="2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Brings together relevant national and local guidance</a:t>
            </a:r>
          </a:p>
          <a:p>
            <a:pPr marL="342900" indent="-342900">
              <a:spcBef>
                <a:spcPct val="0"/>
              </a:spcBef>
              <a:defRPr/>
            </a:pPr>
            <a:r>
              <a:rPr lang="en-US" altLang="en-US" sz="2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Sensitively collects baseline data from pupils, staff and parents</a:t>
            </a:r>
          </a:p>
          <a:p>
            <a:pPr marL="342900" indent="-342900">
              <a:spcBef>
                <a:spcPct val="0"/>
              </a:spcBef>
              <a:defRPr/>
            </a:pPr>
            <a:r>
              <a:rPr lang="en-US" altLang="en-US" sz="2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Links to relevant resources and service providers</a:t>
            </a:r>
          </a:p>
          <a:p>
            <a:pPr marL="342900" indent="-342900">
              <a:spcBef>
                <a:spcPct val="0"/>
              </a:spcBef>
              <a:defRPr/>
            </a:pPr>
            <a:r>
              <a:rPr lang="en-US" altLang="en-US" sz="2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Signposts local support and Barnet mapping tool</a:t>
            </a:r>
          </a:p>
          <a:p>
            <a:pPr marL="342900" indent="-342900">
              <a:spcBef>
                <a:spcPct val="0"/>
              </a:spcBef>
              <a:defRPr/>
            </a:pPr>
            <a:r>
              <a:rPr lang="en-US" altLang="en-US" sz="2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Suggests an action plan which can be adapted by each setting in response to the baseline data</a:t>
            </a:r>
          </a:p>
          <a:p>
            <a:pPr marL="342900" indent="-342900">
              <a:spcBef>
                <a:spcPct val="0"/>
              </a:spcBef>
              <a:defRPr/>
            </a:pPr>
            <a:endParaRPr lang="en-US" altLang="en-US" sz="2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defRPr/>
            </a:pPr>
            <a:r>
              <a:rPr lang="en-US" altLang="en-US" sz="2400" b="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The template works by signposting, </a:t>
            </a:r>
            <a:r>
              <a:rPr lang="en-US" altLang="en-US" sz="2400" b="1" u="sng"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not replacing</a:t>
            </a:r>
            <a:r>
              <a:rPr lang="en-US" altLang="en-US" sz="2400" b="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 existing safeguarding guidance and good practice</a:t>
            </a:r>
          </a:p>
          <a:p>
            <a:pPr>
              <a:spcBef>
                <a:spcPct val="0"/>
              </a:spcBef>
              <a:buFont typeface="Arial" panose="020B0604020202020204" pitchFamily="34" charset="0"/>
              <a:buNone/>
              <a:defRPr/>
            </a:pPr>
            <a:endParaRPr lang="en-US" altLang="en-US" sz="2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defRPr/>
            </a:pPr>
            <a:r>
              <a:rPr lang="en-US" altLang="en-US" sz="2400" b="1" dirty="0">
                <a:solidFill>
                  <a:srgbClr val="009BBD"/>
                </a:solidFill>
                <a:latin typeface="Century Gothic" panose="020B0502020202020204" pitchFamily="34" charset="0"/>
                <a:ea typeface="Calibri" panose="020F0502020204030204" pitchFamily="34" charset="0"/>
                <a:cs typeface="Times New Roman" panose="02020603050405020304" pitchFamily="18" charset="0"/>
              </a:rPr>
              <a:t>The template can be used by any school, whether they are working towards Healthy Schools or not.</a:t>
            </a:r>
          </a:p>
          <a:p>
            <a:pPr marL="342900" indent="-342900">
              <a:spcBef>
                <a:spcPct val="0"/>
              </a:spcBef>
              <a:defRPr/>
            </a:pPr>
            <a:endParaRPr lang="en-US" altLang="en-US" sz="22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ct val="0"/>
              </a:spcBef>
              <a:defRPr/>
            </a:pPr>
            <a:endParaRPr lang="en-US" altLang="en-US" sz="2200" dirty="0">
              <a:solidFill>
                <a:schemeClr val="tx1">
                  <a:lumMod val="75000"/>
                  <a:lumOff val="25000"/>
                </a:schemeClr>
              </a:solidFill>
              <a:latin typeface="Century Gothic" panose="020B0502020202020204" pitchFamily="34" charset="0"/>
            </a:endParaRPr>
          </a:p>
        </p:txBody>
      </p:sp>
      <p:sp>
        <p:nvSpPr>
          <p:cNvPr id="9" name="Timer bar">
            <a:extLst>
              <a:ext uri="{FF2B5EF4-FFF2-40B4-BE49-F238E27FC236}">
                <a16:creationId xmlns:a16="http://schemas.microsoft.com/office/drawing/2014/main" id="{5C99E02D-28D3-B678-9405-A8B2CB18A816}"/>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28D31B41-B371-CBBC-4785-37D0D5517855}"/>
              </a:ext>
            </a:extLst>
          </p:cNvPr>
          <p:cNvSpPr txBox="1">
            <a:spLocks/>
          </p:cNvSpPr>
          <p:nvPr/>
        </p:nvSpPr>
        <p:spPr bwMode="auto">
          <a:xfrm>
            <a:off x="415925" y="288925"/>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3600">
                <a:solidFill>
                  <a:srgbClr val="009BBD"/>
                </a:solidFill>
                <a:latin typeface="Century Gothic" panose="020B0502020202020204" pitchFamily="34" charset="0"/>
              </a:rPr>
              <a:t>Action plan</a:t>
            </a:r>
          </a:p>
        </p:txBody>
      </p:sp>
      <p:sp>
        <p:nvSpPr>
          <p:cNvPr id="48131" name="TextBox 11">
            <a:extLst>
              <a:ext uri="{FF2B5EF4-FFF2-40B4-BE49-F238E27FC236}">
                <a16:creationId xmlns:a16="http://schemas.microsoft.com/office/drawing/2014/main" id="{3E79A6D1-A325-79F3-58B5-E75503A86B6C}"/>
              </a:ext>
            </a:extLst>
          </p:cNvPr>
          <p:cNvSpPr txBox="1">
            <a:spLocks noChangeArrowheads="1"/>
          </p:cNvSpPr>
          <p:nvPr/>
        </p:nvSpPr>
        <p:spPr bwMode="auto">
          <a:xfrm>
            <a:off x="2416175" y="1282700"/>
            <a:ext cx="24955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200">
                <a:solidFill>
                  <a:srgbClr val="333333"/>
                </a:solidFill>
                <a:latin typeface="Century Gothic" panose="020B0502020202020204" pitchFamily="34" charset="0"/>
              </a:rPr>
              <a:t>Leadership, Staff wellbeing and development </a:t>
            </a:r>
          </a:p>
        </p:txBody>
      </p:sp>
      <p:sp>
        <p:nvSpPr>
          <p:cNvPr id="5" name="Oval 4">
            <a:extLst>
              <a:ext uri="{FF2B5EF4-FFF2-40B4-BE49-F238E27FC236}">
                <a16:creationId xmlns:a16="http://schemas.microsoft.com/office/drawing/2014/main" id="{1DBCD7E3-4E79-6B58-48E8-CFACC6B26B33}"/>
              </a:ext>
            </a:extLst>
          </p:cNvPr>
          <p:cNvSpPr/>
          <p:nvPr/>
        </p:nvSpPr>
        <p:spPr>
          <a:xfrm>
            <a:off x="1662113" y="1409700"/>
            <a:ext cx="539750" cy="539750"/>
          </a:xfrm>
          <a:prstGeom prst="ellipse">
            <a:avLst/>
          </a:prstGeom>
          <a:solidFill>
            <a:schemeClr val="bg1"/>
          </a:solidFill>
          <a:ln w="25400">
            <a:solidFill>
              <a:srgbClr val="EB5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333333"/>
                </a:solidFill>
                <a:latin typeface="Century Gothic" panose="020B0502020202020204" pitchFamily="34" charset="0"/>
              </a:rPr>
              <a:t>1</a:t>
            </a:r>
          </a:p>
        </p:txBody>
      </p:sp>
      <p:sp>
        <p:nvSpPr>
          <p:cNvPr id="48133" name="TextBox 13">
            <a:extLst>
              <a:ext uri="{FF2B5EF4-FFF2-40B4-BE49-F238E27FC236}">
                <a16:creationId xmlns:a16="http://schemas.microsoft.com/office/drawing/2014/main" id="{F8D8244C-4847-3749-F4A6-1C9BBC488D96}"/>
              </a:ext>
            </a:extLst>
          </p:cNvPr>
          <p:cNvSpPr txBox="1">
            <a:spLocks noChangeArrowheads="1"/>
          </p:cNvSpPr>
          <p:nvPr/>
        </p:nvSpPr>
        <p:spPr bwMode="auto">
          <a:xfrm>
            <a:off x="2416175" y="2566988"/>
            <a:ext cx="2495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200">
                <a:solidFill>
                  <a:srgbClr val="333333"/>
                </a:solidFill>
                <a:latin typeface="Century Gothic" panose="020B0502020202020204" pitchFamily="34" charset="0"/>
              </a:rPr>
              <a:t>Policy Development</a:t>
            </a:r>
          </a:p>
        </p:txBody>
      </p:sp>
      <p:sp>
        <p:nvSpPr>
          <p:cNvPr id="15" name="Oval 14">
            <a:extLst>
              <a:ext uri="{FF2B5EF4-FFF2-40B4-BE49-F238E27FC236}">
                <a16:creationId xmlns:a16="http://schemas.microsoft.com/office/drawing/2014/main" id="{554718A2-11A3-854E-1060-63EBDB713090}"/>
              </a:ext>
            </a:extLst>
          </p:cNvPr>
          <p:cNvSpPr/>
          <p:nvPr/>
        </p:nvSpPr>
        <p:spPr>
          <a:xfrm>
            <a:off x="1662113" y="2655888"/>
            <a:ext cx="539750" cy="539750"/>
          </a:xfrm>
          <a:prstGeom prst="ellipse">
            <a:avLst/>
          </a:prstGeom>
          <a:solidFill>
            <a:schemeClr val="bg1"/>
          </a:solidFill>
          <a:ln w="25400">
            <a:solidFill>
              <a:srgbClr val="EB5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333333"/>
                </a:solidFill>
                <a:latin typeface="Century Gothic" panose="020B0502020202020204" pitchFamily="34" charset="0"/>
              </a:rPr>
              <a:t>2</a:t>
            </a:r>
          </a:p>
        </p:txBody>
      </p:sp>
      <p:sp>
        <p:nvSpPr>
          <p:cNvPr id="48135" name="TextBox 15">
            <a:extLst>
              <a:ext uri="{FF2B5EF4-FFF2-40B4-BE49-F238E27FC236}">
                <a16:creationId xmlns:a16="http://schemas.microsoft.com/office/drawing/2014/main" id="{BD820E47-BAE1-CCBC-4FE6-9162CA5E0AD2}"/>
              </a:ext>
            </a:extLst>
          </p:cNvPr>
          <p:cNvSpPr txBox="1">
            <a:spLocks noChangeArrowheads="1"/>
          </p:cNvSpPr>
          <p:nvPr/>
        </p:nvSpPr>
        <p:spPr bwMode="auto">
          <a:xfrm>
            <a:off x="2416175" y="3794125"/>
            <a:ext cx="24955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200">
                <a:solidFill>
                  <a:srgbClr val="333333"/>
                </a:solidFill>
                <a:latin typeface="Century Gothic" panose="020B0502020202020204" pitchFamily="34" charset="0"/>
              </a:rPr>
              <a:t>Ethos and Environment</a:t>
            </a:r>
          </a:p>
        </p:txBody>
      </p:sp>
      <p:sp>
        <p:nvSpPr>
          <p:cNvPr id="17" name="Oval 16">
            <a:extLst>
              <a:ext uri="{FF2B5EF4-FFF2-40B4-BE49-F238E27FC236}">
                <a16:creationId xmlns:a16="http://schemas.microsoft.com/office/drawing/2014/main" id="{2D55A861-A492-A7BD-701F-69DE541AC950}"/>
              </a:ext>
            </a:extLst>
          </p:cNvPr>
          <p:cNvSpPr/>
          <p:nvPr/>
        </p:nvSpPr>
        <p:spPr>
          <a:xfrm>
            <a:off x="1662113" y="3795713"/>
            <a:ext cx="539750" cy="539750"/>
          </a:xfrm>
          <a:prstGeom prst="ellipse">
            <a:avLst/>
          </a:prstGeom>
          <a:solidFill>
            <a:schemeClr val="bg1"/>
          </a:solidFill>
          <a:ln w="25400">
            <a:solidFill>
              <a:srgbClr val="EB5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333333"/>
                </a:solidFill>
                <a:latin typeface="Century Gothic" panose="020B0502020202020204" pitchFamily="34" charset="0"/>
              </a:rPr>
              <a:t>3</a:t>
            </a:r>
          </a:p>
        </p:txBody>
      </p:sp>
      <p:pic>
        <p:nvPicPr>
          <p:cNvPr id="48137" name="Picture 23" descr="Logo, icon&#10;&#10;Description automatically generated">
            <a:extLst>
              <a:ext uri="{FF2B5EF4-FFF2-40B4-BE49-F238E27FC236}">
                <a16:creationId xmlns:a16="http://schemas.microsoft.com/office/drawing/2014/main" id="{00124F65-E8E5-F1E4-4F8A-9C44D017A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Box 24">
            <a:extLst>
              <a:ext uri="{FF2B5EF4-FFF2-40B4-BE49-F238E27FC236}">
                <a16:creationId xmlns:a16="http://schemas.microsoft.com/office/drawing/2014/main" id="{9AFB7F62-53E4-266E-3880-27BF014D01C3}"/>
              </a:ext>
            </a:extLst>
          </p:cNvPr>
          <p:cNvSpPr txBox="1">
            <a:spLocks noChangeArrowheads="1"/>
          </p:cNvSpPr>
          <p:nvPr/>
        </p:nvSpPr>
        <p:spPr bwMode="auto">
          <a:xfrm>
            <a:off x="7920038" y="1241425"/>
            <a:ext cx="2495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200">
                <a:solidFill>
                  <a:srgbClr val="333333"/>
                </a:solidFill>
                <a:latin typeface="Century Gothic" panose="020B0502020202020204" pitchFamily="34" charset="0"/>
              </a:rPr>
              <a:t>Teaching and Learning</a:t>
            </a:r>
          </a:p>
        </p:txBody>
      </p:sp>
      <p:sp>
        <p:nvSpPr>
          <p:cNvPr id="26" name="Oval 25">
            <a:extLst>
              <a:ext uri="{FF2B5EF4-FFF2-40B4-BE49-F238E27FC236}">
                <a16:creationId xmlns:a16="http://schemas.microsoft.com/office/drawing/2014/main" id="{11E4079A-9103-BE11-F796-2D6D3C92616C}"/>
              </a:ext>
            </a:extLst>
          </p:cNvPr>
          <p:cNvSpPr/>
          <p:nvPr/>
        </p:nvSpPr>
        <p:spPr>
          <a:xfrm>
            <a:off x="7219950" y="1360488"/>
            <a:ext cx="541338" cy="539750"/>
          </a:xfrm>
          <a:prstGeom prst="ellipse">
            <a:avLst/>
          </a:prstGeom>
          <a:solidFill>
            <a:schemeClr val="bg1"/>
          </a:solidFill>
          <a:ln w="25400">
            <a:solidFill>
              <a:srgbClr val="EB5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333333"/>
                </a:solidFill>
                <a:latin typeface="Century Gothic" panose="020B0502020202020204" pitchFamily="34" charset="0"/>
              </a:rPr>
              <a:t>4</a:t>
            </a:r>
          </a:p>
        </p:txBody>
      </p:sp>
      <p:sp>
        <p:nvSpPr>
          <p:cNvPr id="48140" name="TextBox 26">
            <a:extLst>
              <a:ext uri="{FF2B5EF4-FFF2-40B4-BE49-F238E27FC236}">
                <a16:creationId xmlns:a16="http://schemas.microsoft.com/office/drawing/2014/main" id="{2A4A06EA-2C74-E257-8172-FB7D2AC7B913}"/>
              </a:ext>
            </a:extLst>
          </p:cNvPr>
          <p:cNvSpPr txBox="1">
            <a:spLocks noChangeArrowheads="1"/>
          </p:cNvSpPr>
          <p:nvPr/>
        </p:nvSpPr>
        <p:spPr bwMode="auto">
          <a:xfrm>
            <a:off x="7920038" y="2649538"/>
            <a:ext cx="2495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200">
                <a:solidFill>
                  <a:srgbClr val="333333"/>
                </a:solidFill>
                <a:latin typeface="Century Gothic" panose="020B0502020202020204" pitchFamily="34" charset="0"/>
              </a:rPr>
              <a:t>Targeted Support</a:t>
            </a:r>
          </a:p>
        </p:txBody>
      </p:sp>
      <p:sp>
        <p:nvSpPr>
          <p:cNvPr id="28" name="Oval 27">
            <a:extLst>
              <a:ext uri="{FF2B5EF4-FFF2-40B4-BE49-F238E27FC236}">
                <a16:creationId xmlns:a16="http://schemas.microsoft.com/office/drawing/2014/main" id="{5E5BAB22-497F-0985-F40A-C636DD2BE46F}"/>
              </a:ext>
            </a:extLst>
          </p:cNvPr>
          <p:cNvSpPr/>
          <p:nvPr/>
        </p:nvSpPr>
        <p:spPr>
          <a:xfrm>
            <a:off x="7219950" y="2679700"/>
            <a:ext cx="541338" cy="539750"/>
          </a:xfrm>
          <a:prstGeom prst="ellipse">
            <a:avLst/>
          </a:prstGeom>
          <a:solidFill>
            <a:schemeClr val="bg1"/>
          </a:solidFill>
          <a:ln w="25400">
            <a:solidFill>
              <a:srgbClr val="EB5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333333"/>
                </a:solidFill>
                <a:latin typeface="Century Gothic" panose="020B0502020202020204" pitchFamily="34" charset="0"/>
              </a:rPr>
              <a:t>5</a:t>
            </a:r>
          </a:p>
        </p:txBody>
      </p:sp>
      <p:sp>
        <p:nvSpPr>
          <p:cNvPr id="22" name="Timer bar">
            <a:extLst>
              <a:ext uri="{FF2B5EF4-FFF2-40B4-BE49-F238E27FC236}">
                <a16:creationId xmlns:a16="http://schemas.microsoft.com/office/drawing/2014/main" id="{5D5A0FFA-8997-3FAC-62B1-A4BD9D26BE23}"/>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0952F002-5371-316A-5DDE-C5F13D4F7343}"/>
              </a:ext>
            </a:extLst>
          </p:cNvPr>
          <p:cNvSpPr/>
          <p:nvPr/>
        </p:nvSpPr>
        <p:spPr>
          <a:xfrm>
            <a:off x="7219950" y="3729038"/>
            <a:ext cx="541338" cy="539750"/>
          </a:xfrm>
          <a:prstGeom prst="ellipse">
            <a:avLst/>
          </a:prstGeom>
          <a:solidFill>
            <a:schemeClr val="bg1"/>
          </a:solidFill>
          <a:ln w="25400">
            <a:solidFill>
              <a:srgbClr val="EB5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333333"/>
                </a:solidFill>
                <a:latin typeface="Century Gothic" panose="020B0502020202020204" pitchFamily="34" charset="0"/>
              </a:rPr>
              <a:t>6</a:t>
            </a:r>
          </a:p>
        </p:txBody>
      </p:sp>
      <p:sp>
        <p:nvSpPr>
          <p:cNvPr id="20" name="Oval 19">
            <a:extLst>
              <a:ext uri="{FF2B5EF4-FFF2-40B4-BE49-F238E27FC236}">
                <a16:creationId xmlns:a16="http://schemas.microsoft.com/office/drawing/2014/main" id="{66025B4B-41ED-9509-D373-5A05F8150054}"/>
              </a:ext>
            </a:extLst>
          </p:cNvPr>
          <p:cNvSpPr/>
          <p:nvPr/>
        </p:nvSpPr>
        <p:spPr>
          <a:xfrm>
            <a:off x="7219950" y="4940300"/>
            <a:ext cx="541338" cy="539750"/>
          </a:xfrm>
          <a:prstGeom prst="ellipse">
            <a:avLst/>
          </a:prstGeom>
          <a:solidFill>
            <a:schemeClr val="bg1"/>
          </a:solidFill>
          <a:ln w="25400">
            <a:solidFill>
              <a:srgbClr val="EB5D4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333333"/>
                </a:solidFill>
                <a:latin typeface="Century Gothic" panose="020B0502020202020204" pitchFamily="34" charset="0"/>
              </a:rPr>
              <a:t>7</a:t>
            </a:r>
          </a:p>
        </p:txBody>
      </p:sp>
      <p:sp>
        <p:nvSpPr>
          <p:cNvPr id="48145" name="TextBox 26">
            <a:extLst>
              <a:ext uri="{FF2B5EF4-FFF2-40B4-BE49-F238E27FC236}">
                <a16:creationId xmlns:a16="http://schemas.microsoft.com/office/drawing/2014/main" id="{27CF2A65-B84D-2F99-ED16-433246063E26}"/>
              </a:ext>
            </a:extLst>
          </p:cNvPr>
          <p:cNvSpPr txBox="1">
            <a:spLocks noChangeArrowheads="1"/>
          </p:cNvSpPr>
          <p:nvPr/>
        </p:nvSpPr>
        <p:spPr bwMode="auto">
          <a:xfrm>
            <a:off x="7920038" y="3783013"/>
            <a:ext cx="2495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200">
                <a:solidFill>
                  <a:srgbClr val="333333"/>
                </a:solidFill>
                <a:latin typeface="Century Gothic" panose="020B0502020202020204" pitchFamily="34" charset="0"/>
              </a:rPr>
              <a:t>Pupil Voice</a:t>
            </a:r>
          </a:p>
        </p:txBody>
      </p:sp>
      <p:sp>
        <p:nvSpPr>
          <p:cNvPr id="2" name="TextBox 1">
            <a:extLst>
              <a:ext uri="{FF2B5EF4-FFF2-40B4-BE49-F238E27FC236}">
                <a16:creationId xmlns:a16="http://schemas.microsoft.com/office/drawing/2014/main" id="{057C3C5B-2FB8-9185-0960-4B936109548C}"/>
              </a:ext>
            </a:extLst>
          </p:cNvPr>
          <p:cNvSpPr txBox="1"/>
          <p:nvPr/>
        </p:nvSpPr>
        <p:spPr>
          <a:xfrm>
            <a:off x="7920038" y="4886325"/>
            <a:ext cx="2495550" cy="769938"/>
          </a:xfrm>
          <a:prstGeom prst="rect">
            <a:avLst/>
          </a:prstGeom>
          <a:noFill/>
        </p:spPr>
        <p:txBody>
          <a:bodyPr>
            <a:spAutoFit/>
          </a:bodyPr>
          <a:lstStyle/>
          <a:p>
            <a:pPr>
              <a:defRPr/>
            </a:pPr>
            <a:r>
              <a:rPr lang="en-GB" sz="2200" dirty="0">
                <a:solidFill>
                  <a:schemeClr val="tx1">
                    <a:lumMod val="75000"/>
                    <a:lumOff val="25000"/>
                  </a:schemeClr>
                </a:solidFill>
                <a:latin typeface="Century Gothic" panose="020B0502020202020204" pitchFamily="34" charset="0"/>
              </a:rPr>
              <a:t>Parents and Carers</a:t>
            </a:r>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C2C38B8E-750B-9FAF-4E53-9E14C895C43D}"/>
              </a:ext>
            </a:extLst>
          </p:cNvPr>
          <p:cNvSpPr txBox="1">
            <a:spLocks/>
          </p:cNvSpPr>
          <p:nvPr/>
        </p:nvSpPr>
        <p:spPr bwMode="auto">
          <a:xfrm>
            <a:off x="107949" y="117475"/>
            <a:ext cx="11737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dirty="0">
                <a:solidFill>
                  <a:srgbClr val="009BBD"/>
                </a:solidFill>
                <a:latin typeface="Century Gothic" panose="020B0502020202020204" pitchFamily="34" charset="0"/>
              </a:rPr>
              <a:t>Example: Leadership, Staff wellbeing and development </a:t>
            </a:r>
          </a:p>
        </p:txBody>
      </p:sp>
      <p:sp>
        <p:nvSpPr>
          <p:cNvPr id="52227" name="TextBox 5">
            <a:extLst>
              <a:ext uri="{FF2B5EF4-FFF2-40B4-BE49-F238E27FC236}">
                <a16:creationId xmlns:a16="http://schemas.microsoft.com/office/drawing/2014/main" id="{0ED329C3-E44F-EFD1-B16C-0A85ABD36752}"/>
              </a:ext>
            </a:extLst>
          </p:cNvPr>
          <p:cNvSpPr txBox="1">
            <a:spLocks noChangeArrowheads="1"/>
          </p:cNvSpPr>
          <p:nvPr/>
        </p:nvSpPr>
        <p:spPr bwMode="auto">
          <a:xfrm>
            <a:off x="312738" y="809625"/>
            <a:ext cx="11533187"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pPr>
            <a:r>
              <a:rPr lang="en-US" altLang="en-US" sz="2100" dirty="0">
                <a:solidFill>
                  <a:srgbClr val="333333"/>
                </a:solidFill>
                <a:latin typeface="Century Gothic" panose="020B0502020202020204" pitchFamily="34" charset="0"/>
              </a:rPr>
              <a:t>Build a dedicated review team including DSL, PSHE lead, Pastoral support team and Senior leadership</a:t>
            </a:r>
          </a:p>
          <a:p>
            <a:pPr>
              <a:lnSpc>
                <a:spcPct val="110000"/>
              </a:lnSpc>
              <a:spcBef>
                <a:spcPts val="600"/>
              </a:spcBef>
            </a:pPr>
            <a:r>
              <a:rPr lang="en-US" altLang="en-US" sz="2100" dirty="0">
                <a:solidFill>
                  <a:srgbClr val="333333"/>
                </a:solidFill>
                <a:latin typeface="Century Gothic" panose="020B0502020202020204" pitchFamily="34" charset="0"/>
              </a:rPr>
              <a:t>Use the Beyond Referrals or UK </a:t>
            </a:r>
            <a:r>
              <a:rPr lang="en-US" altLang="en-US" sz="2100" dirty="0" err="1">
                <a:solidFill>
                  <a:srgbClr val="333333"/>
                </a:solidFill>
                <a:latin typeface="Century Gothic" panose="020B0502020202020204" pitchFamily="34" charset="0"/>
              </a:rPr>
              <a:t>Feminista</a:t>
            </a:r>
            <a:r>
              <a:rPr lang="en-US" altLang="en-US" sz="2100" dirty="0">
                <a:solidFill>
                  <a:srgbClr val="333333"/>
                </a:solidFill>
                <a:latin typeface="Century Gothic" panose="020B0502020202020204" pitchFamily="34" charset="0"/>
              </a:rPr>
              <a:t> self-assessment toolkit to identify and assess the factors that contribute to addressing Harmful Sexual </a:t>
            </a:r>
            <a:r>
              <a:rPr lang="en-US" altLang="en-US" sz="2100" dirty="0" err="1">
                <a:solidFill>
                  <a:srgbClr val="333333"/>
                </a:solidFill>
                <a:latin typeface="Century Gothic" panose="020B0502020202020204" pitchFamily="34" charset="0"/>
              </a:rPr>
              <a:t>Behaviours</a:t>
            </a:r>
            <a:r>
              <a:rPr lang="en-US" altLang="en-US" sz="2100" dirty="0">
                <a:solidFill>
                  <a:srgbClr val="333333"/>
                </a:solidFill>
                <a:latin typeface="Century Gothic" panose="020B0502020202020204" pitchFamily="34" charset="0"/>
              </a:rPr>
              <a:t> (HSB) in schools.</a:t>
            </a:r>
          </a:p>
          <a:p>
            <a:pPr>
              <a:lnSpc>
                <a:spcPct val="110000"/>
              </a:lnSpc>
              <a:spcBef>
                <a:spcPts val="600"/>
              </a:spcBef>
            </a:pPr>
            <a:r>
              <a:rPr lang="en-US" altLang="en-US" sz="2100" dirty="0">
                <a:solidFill>
                  <a:srgbClr val="333333"/>
                </a:solidFill>
                <a:latin typeface="Century Gothic" panose="020B0502020202020204" pitchFamily="34" charset="0"/>
              </a:rPr>
              <a:t>Review staff needs, concerns and observations through a staff survey and staff engagement session and create action plan based on findings</a:t>
            </a:r>
          </a:p>
          <a:p>
            <a:pPr>
              <a:lnSpc>
                <a:spcPct val="110000"/>
              </a:lnSpc>
              <a:spcBef>
                <a:spcPts val="600"/>
              </a:spcBef>
            </a:pPr>
            <a:r>
              <a:rPr lang="en-US" altLang="en-US" sz="2100" dirty="0">
                <a:solidFill>
                  <a:srgbClr val="333333"/>
                </a:solidFill>
                <a:latin typeface="Century Gothic" panose="020B0502020202020204" pitchFamily="34" charset="0"/>
              </a:rPr>
              <a:t>Look at opportunities of training for staff and governors - Excellent training available from </a:t>
            </a:r>
            <a:r>
              <a:rPr lang="en-US" altLang="en-US" sz="2100" dirty="0">
                <a:solidFill>
                  <a:srgbClr val="333333"/>
                </a:solidFill>
                <a:latin typeface="Century Gothic" panose="020B0502020202020204" pitchFamily="34" charset="0"/>
                <a:hlinkClick r:id="rId3"/>
              </a:rPr>
              <a:t>NSPCC Harmful sexual behaviour in schools training | NSPCC Learning</a:t>
            </a:r>
            <a:endParaRPr lang="en-US" altLang="en-US" sz="2100" dirty="0">
              <a:solidFill>
                <a:srgbClr val="333333"/>
              </a:solidFill>
              <a:latin typeface="Century Gothic" panose="020B0502020202020204" pitchFamily="34" charset="0"/>
            </a:endParaRPr>
          </a:p>
          <a:p>
            <a:pPr>
              <a:lnSpc>
                <a:spcPct val="110000"/>
              </a:lnSpc>
              <a:spcBef>
                <a:spcPts val="600"/>
              </a:spcBef>
            </a:pPr>
            <a:r>
              <a:rPr lang="en-US" altLang="en-US" sz="2100" dirty="0">
                <a:solidFill>
                  <a:srgbClr val="333333"/>
                </a:solidFill>
                <a:highlight>
                  <a:srgbClr val="FFFF00"/>
                </a:highlight>
                <a:latin typeface="Century Gothic" panose="020B0502020202020204" pitchFamily="34" charset="0"/>
              </a:rPr>
              <a:t>Look at opportunities with local partner groups for staff to complete training around the safe and effective delivery of RSHE including topics that young people report finding difficult </a:t>
            </a:r>
          </a:p>
          <a:p>
            <a:pPr>
              <a:lnSpc>
                <a:spcPct val="110000"/>
              </a:lnSpc>
              <a:spcBef>
                <a:spcPts val="600"/>
              </a:spcBef>
            </a:pPr>
            <a:r>
              <a:rPr lang="en-US" altLang="en-US" sz="2100" dirty="0">
                <a:solidFill>
                  <a:srgbClr val="333333"/>
                </a:solidFill>
                <a:latin typeface="Century Gothic" panose="020B0502020202020204" pitchFamily="34" charset="0"/>
              </a:rPr>
              <a:t>Address personal feelings of staff dealing with HSB – it can be a very difficult area to cope with. Help them to understand that there is support for them and a DSL that they can talk to</a:t>
            </a:r>
          </a:p>
          <a:p>
            <a:pPr>
              <a:lnSpc>
                <a:spcPct val="110000"/>
              </a:lnSpc>
              <a:spcBef>
                <a:spcPts val="600"/>
              </a:spcBef>
            </a:pPr>
            <a:endParaRPr lang="en-US" altLang="en-US" sz="1800" dirty="0">
              <a:solidFill>
                <a:srgbClr val="333333"/>
              </a:solidFill>
              <a:latin typeface="Century Gothic" panose="020B0502020202020204" pitchFamily="34" charset="0"/>
            </a:endParaRPr>
          </a:p>
        </p:txBody>
      </p:sp>
      <p:sp>
        <p:nvSpPr>
          <p:cNvPr id="7" name="Timer bar">
            <a:extLst>
              <a:ext uri="{FF2B5EF4-FFF2-40B4-BE49-F238E27FC236}">
                <a16:creationId xmlns:a16="http://schemas.microsoft.com/office/drawing/2014/main" id="{EBBCCE31-D89F-8268-4117-7C549042DE9E}"/>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802C-421A-ED39-0691-AEF83F8797EA}"/>
            </a:ext>
          </a:extLst>
        </p:cNvPr>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A1E01AC2-78E2-3FFA-C0BF-4176E85F7F4E}"/>
              </a:ext>
            </a:extLst>
          </p:cNvPr>
          <p:cNvSpPr txBox="1">
            <a:spLocks/>
          </p:cNvSpPr>
          <p:nvPr/>
        </p:nvSpPr>
        <p:spPr bwMode="auto">
          <a:xfrm>
            <a:off x="695325" y="387350"/>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3600" dirty="0">
                <a:solidFill>
                  <a:srgbClr val="009BBD"/>
                </a:solidFill>
                <a:latin typeface="Century Gothic" panose="020B0502020202020204" pitchFamily="34" charset="0"/>
              </a:rPr>
              <a:t>Example: Teaching and Learning</a:t>
            </a:r>
          </a:p>
        </p:txBody>
      </p:sp>
      <p:sp>
        <p:nvSpPr>
          <p:cNvPr id="69634" name="TextBox 5">
            <a:extLst>
              <a:ext uri="{FF2B5EF4-FFF2-40B4-BE49-F238E27FC236}">
                <a16:creationId xmlns:a16="http://schemas.microsoft.com/office/drawing/2014/main" id="{88056B02-29B7-DC04-FD02-8C74D21E9BE0}"/>
              </a:ext>
            </a:extLst>
          </p:cNvPr>
          <p:cNvSpPr txBox="1">
            <a:spLocks noChangeArrowheads="1"/>
          </p:cNvSpPr>
          <p:nvPr/>
        </p:nvSpPr>
        <p:spPr bwMode="auto">
          <a:xfrm>
            <a:off x="539750" y="1335088"/>
            <a:ext cx="11112500" cy="5761257"/>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defRPr/>
            </a:pPr>
            <a:r>
              <a:rPr lang="en-US" altLang="en-US" sz="2400" dirty="0">
                <a:solidFill>
                  <a:srgbClr val="333333"/>
                </a:solidFill>
                <a:latin typeface="Century Gothic" panose="020B0502020202020204" pitchFamily="34" charset="0"/>
              </a:rPr>
              <a:t>Review and revise PSHE Curriculum – </a:t>
            </a:r>
            <a:r>
              <a:rPr lang="en-US" altLang="en-US" sz="2400" dirty="0">
                <a:solidFill>
                  <a:srgbClr val="009BBD"/>
                </a:solidFill>
                <a:latin typeface="Century Gothic" panose="020B0502020202020204" pitchFamily="34" charset="0"/>
              </a:rPr>
              <a:t>PSHE and wellbeing framework </a:t>
            </a:r>
            <a:r>
              <a:rPr lang="en-US" altLang="en-US" sz="2400" dirty="0">
                <a:solidFill>
                  <a:srgbClr val="333333"/>
                </a:solidFill>
                <a:latin typeface="Century Gothic" panose="020B0502020202020204" pitchFamily="34" charset="0"/>
              </a:rPr>
              <a:t>PSHE Leader to review and revise RSE resources -include discussions about positive sexual relationships involving communication and consent – </a:t>
            </a:r>
            <a:r>
              <a:rPr lang="en-US" altLang="en-US" sz="2400" dirty="0">
                <a:solidFill>
                  <a:srgbClr val="009BBD"/>
                </a:solidFill>
                <a:latin typeface="Century Gothic" panose="020B0502020202020204" pitchFamily="34" charset="0"/>
              </a:rPr>
              <a:t>Secondary or Primary PSHE resource </a:t>
            </a:r>
          </a:p>
          <a:p>
            <a:pPr>
              <a:lnSpc>
                <a:spcPct val="110000"/>
              </a:lnSpc>
              <a:spcBef>
                <a:spcPts val="600"/>
              </a:spcBef>
              <a:defRPr/>
            </a:pPr>
            <a:r>
              <a:rPr lang="en-US" altLang="en-US" sz="2400" dirty="0">
                <a:solidFill>
                  <a:srgbClr val="333333"/>
                </a:solidFill>
                <a:latin typeface="Century Gothic" panose="020B0502020202020204" pitchFamily="34" charset="0"/>
              </a:rPr>
              <a:t>Review teaching strategies to include active teaching and learning methods </a:t>
            </a:r>
          </a:p>
          <a:p>
            <a:pPr>
              <a:lnSpc>
                <a:spcPct val="110000"/>
              </a:lnSpc>
              <a:spcBef>
                <a:spcPts val="600"/>
              </a:spcBef>
              <a:defRPr/>
            </a:pPr>
            <a:r>
              <a:rPr lang="en-US" altLang="en-US" sz="2400" dirty="0">
                <a:solidFill>
                  <a:srgbClr val="333333"/>
                </a:solidFill>
                <a:latin typeface="Century Gothic" panose="020B0502020202020204" pitchFamily="34" charset="0"/>
              </a:rPr>
              <a:t>Dropdown day ideas to reinforce school values </a:t>
            </a:r>
          </a:p>
          <a:p>
            <a:pPr>
              <a:lnSpc>
                <a:spcPct val="110000"/>
              </a:lnSpc>
              <a:spcBef>
                <a:spcPts val="600"/>
              </a:spcBef>
              <a:defRPr/>
            </a:pPr>
            <a:r>
              <a:rPr lang="en-US" altLang="en-US" sz="2400" dirty="0">
                <a:solidFill>
                  <a:srgbClr val="333333"/>
                </a:solidFill>
                <a:highlight>
                  <a:srgbClr val="FFFF00"/>
                </a:highlight>
                <a:latin typeface="Century Gothic" panose="020B0502020202020204" pitchFamily="34" charset="0"/>
              </a:rPr>
              <a:t>Support from Brook</a:t>
            </a:r>
          </a:p>
          <a:p>
            <a:pPr marL="0" indent="0">
              <a:lnSpc>
                <a:spcPct val="110000"/>
              </a:lnSpc>
              <a:spcBef>
                <a:spcPts val="600"/>
              </a:spcBef>
              <a:buNone/>
              <a:defRPr/>
            </a:pPr>
            <a:endParaRPr lang="en-US" altLang="en-US" sz="2400" dirty="0">
              <a:solidFill>
                <a:srgbClr val="333333"/>
              </a:solidFill>
              <a:latin typeface="Century Gothic" panose="020B0502020202020204" pitchFamily="34" charset="0"/>
            </a:endParaRPr>
          </a:p>
          <a:p>
            <a:pPr>
              <a:lnSpc>
                <a:spcPct val="110000"/>
              </a:lnSpc>
              <a:spcBef>
                <a:spcPts val="600"/>
              </a:spcBef>
              <a:defRPr/>
            </a:pPr>
            <a:endParaRPr lang="en-US" altLang="en-US" sz="2400" dirty="0">
              <a:solidFill>
                <a:srgbClr val="333333"/>
              </a:solidFill>
              <a:latin typeface="Century Gothic" panose="020B0502020202020204" pitchFamily="34" charset="0"/>
            </a:endParaRPr>
          </a:p>
          <a:p>
            <a:pPr>
              <a:lnSpc>
                <a:spcPct val="110000"/>
              </a:lnSpc>
              <a:spcBef>
                <a:spcPts val="600"/>
              </a:spcBef>
              <a:defRPr/>
            </a:pPr>
            <a:endParaRPr lang="en-US" altLang="en-US" sz="2400" dirty="0">
              <a:solidFill>
                <a:srgbClr val="333333"/>
              </a:solidFill>
              <a:latin typeface="Century Gothic" panose="020B0502020202020204" pitchFamily="34" charset="0"/>
            </a:endParaRPr>
          </a:p>
          <a:p>
            <a:pPr marL="0" indent="0">
              <a:lnSpc>
                <a:spcPct val="110000"/>
              </a:lnSpc>
              <a:spcBef>
                <a:spcPts val="600"/>
              </a:spcBef>
              <a:buNone/>
              <a:defRPr/>
            </a:pPr>
            <a:endParaRPr lang="en-US" altLang="en-US" sz="1800" dirty="0">
              <a:solidFill>
                <a:srgbClr val="333333"/>
              </a:solidFill>
              <a:latin typeface="Century Gothic" panose="020B0502020202020204" pitchFamily="34" charset="0"/>
            </a:endParaRPr>
          </a:p>
          <a:p>
            <a:pPr>
              <a:lnSpc>
                <a:spcPct val="110000"/>
              </a:lnSpc>
              <a:spcBef>
                <a:spcPts val="600"/>
              </a:spcBef>
              <a:defRPr/>
            </a:pPr>
            <a:endParaRPr lang="en-US" altLang="en-US" sz="1800" dirty="0">
              <a:solidFill>
                <a:srgbClr val="333333"/>
              </a:solidFill>
              <a:latin typeface="Century Gothic" panose="020B0502020202020204" pitchFamily="34" charset="0"/>
            </a:endParaRPr>
          </a:p>
        </p:txBody>
      </p:sp>
      <p:pic>
        <p:nvPicPr>
          <p:cNvPr id="58372" name="Picture 6" descr="Logo, icon&#10;&#10;Description automatically generated">
            <a:extLst>
              <a:ext uri="{FF2B5EF4-FFF2-40B4-BE49-F238E27FC236}">
                <a16:creationId xmlns:a16="http://schemas.microsoft.com/office/drawing/2014/main" id="{E62F88E9-7F8C-2E8D-3D14-CE9D27132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263" y="5759450"/>
            <a:ext cx="2159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mer bar">
            <a:extLst>
              <a:ext uri="{FF2B5EF4-FFF2-40B4-BE49-F238E27FC236}">
                <a16:creationId xmlns:a16="http://schemas.microsoft.com/office/drawing/2014/main" id="{3FE1A3A1-EEA6-1149-F84A-46767FCF0F33}"/>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8811650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94798-9A3F-1EBA-F024-DFB6CB45AC07}"/>
            </a:ext>
          </a:extLst>
        </p:cNvPr>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700BD9F2-44B5-4DA6-5AB6-E4EF98DB2A21}"/>
              </a:ext>
            </a:extLst>
          </p:cNvPr>
          <p:cNvSpPr txBox="1">
            <a:spLocks/>
          </p:cNvSpPr>
          <p:nvPr/>
        </p:nvSpPr>
        <p:spPr bwMode="auto">
          <a:xfrm>
            <a:off x="720725" y="539750"/>
            <a:ext cx="1080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3600" dirty="0">
                <a:solidFill>
                  <a:srgbClr val="009BBD"/>
                </a:solidFill>
                <a:latin typeface="Century Gothic" panose="020B0502020202020204" pitchFamily="34" charset="0"/>
              </a:rPr>
              <a:t>Example: Parents and Carers</a:t>
            </a:r>
          </a:p>
        </p:txBody>
      </p:sp>
      <p:sp>
        <p:nvSpPr>
          <p:cNvPr id="66563" name="TextBox 5">
            <a:extLst>
              <a:ext uri="{FF2B5EF4-FFF2-40B4-BE49-F238E27FC236}">
                <a16:creationId xmlns:a16="http://schemas.microsoft.com/office/drawing/2014/main" id="{8BA2E25E-CA1B-82F3-0B93-40E888BF3A66}"/>
              </a:ext>
            </a:extLst>
          </p:cNvPr>
          <p:cNvSpPr txBox="1">
            <a:spLocks noChangeArrowheads="1"/>
          </p:cNvSpPr>
          <p:nvPr/>
        </p:nvSpPr>
        <p:spPr bwMode="auto">
          <a:xfrm>
            <a:off x="565150" y="1263650"/>
            <a:ext cx="11112500" cy="43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0000"/>
              </a:lnSpc>
              <a:spcBef>
                <a:spcPts val="600"/>
              </a:spcBef>
            </a:pPr>
            <a:r>
              <a:rPr lang="en-US" altLang="en-US" sz="2200" dirty="0">
                <a:solidFill>
                  <a:srgbClr val="333333"/>
                </a:solidFill>
                <a:latin typeface="Century Gothic" panose="020B0502020202020204" pitchFamily="34" charset="0"/>
              </a:rPr>
              <a:t>Parents Information letter and meeting to outline the proactive approach the school is taking to raise awareness of and tackle child on child sexual violence and sexual harassment.</a:t>
            </a:r>
          </a:p>
          <a:p>
            <a:pPr>
              <a:lnSpc>
                <a:spcPct val="110000"/>
              </a:lnSpc>
              <a:spcBef>
                <a:spcPts val="600"/>
              </a:spcBef>
            </a:pPr>
            <a:r>
              <a:rPr lang="en-US" altLang="en-US" sz="2200" dirty="0">
                <a:solidFill>
                  <a:srgbClr val="333333"/>
                </a:solidFill>
                <a:latin typeface="Century Gothic" panose="020B0502020202020204" pitchFamily="34" charset="0"/>
              </a:rPr>
              <a:t>Ensure that parents are encouraged to report any concerns and understand the pathways to do so.</a:t>
            </a:r>
          </a:p>
          <a:p>
            <a:pPr>
              <a:lnSpc>
                <a:spcPct val="110000"/>
              </a:lnSpc>
              <a:spcBef>
                <a:spcPts val="600"/>
              </a:spcBef>
            </a:pPr>
            <a:r>
              <a:rPr lang="en-US" altLang="en-US" sz="2200" dirty="0">
                <a:solidFill>
                  <a:srgbClr val="333333"/>
                </a:solidFill>
                <a:latin typeface="Century Gothic" panose="020B0502020202020204" pitchFamily="34" charset="0"/>
              </a:rPr>
              <a:t> </a:t>
            </a:r>
            <a:r>
              <a:rPr lang="en-US" altLang="en-US" sz="2200" dirty="0">
                <a:solidFill>
                  <a:srgbClr val="333333"/>
                </a:solidFill>
                <a:highlight>
                  <a:srgbClr val="FFFF00"/>
                </a:highlight>
                <a:latin typeface="Century Gothic" panose="020B0502020202020204" pitchFamily="34" charset="0"/>
              </a:rPr>
              <a:t>Review and update list of local partner </a:t>
            </a:r>
            <a:r>
              <a:rPr lang="en-US" altLang="en-US" sz="2200" dirty="0" err="1">
                <a:solidFill>
                  <a:srgbClr val="333333"/>
                </a:solidFill>
                <a:highlight>
                  <a:srgbClr val="FFFF00"/>
                </a:highlight>
                <a:latin typeface="Century Gothic" panose="020B0502020202020204" pitchFamily="34" charset="0"/>
              </a:rPr>
              <a:t>organisations</a:t>
            </a:r>
            <a:r>
              <a:rPr lang="en-US" altLang="en-US" sz="2200" dirty="0">
                <a:solidFill>
                  <a:srgbClr val="333333"/>
                </a:solidFill>
                <a:highlight>
                  <a:srgbClr val="FFFF00"/>
                </a:highlight>
                <a:latin typeface="Century Gothic" panose="020B0502020202020204" pitchFamily="34" charset="0"/>
              </a:rPr>
              <a:t> to support families and consider different methods of dissemination</a:t>
            </a:r>
          </a:p>
          <a:p>
            <a:pPr>
              <a:lnSpc>
                <a:spcPct val="110000"/>
              </a:lnSpc>
              <a:spcBef>
                <a:spcPts val="600"/>
              </a:spcBef>
            </a:pPr>
            <a:r>
              <a:rPr lang="en-US" altLang="en-US" sz="2200" dirty="0">
                <a:solidFill>
                  <a:srgbClr val="333333"/>
                </a:solidFill>
                <a:latin typeface="Century Gothic" panose="020B0502020202020204" pitchFamily="34" charset="0"/>
              </a:rPr>
              <a:t>Have guidance available for parents/carers who would like to discuss online sexual harassment with their child - </a:t>
            </a:r>
            <a:r>
              <a:rPr lang="en-GB" altLang="en-US" sz="2200" dirty="0">
                <a:latin typeface="Century Gothic" panose="020B0502020202020204" pitchFamily="34" charset="0"/>
                <a:hlinkClick r:id="rId3"/>
              </a:rPr>
              <a:t>Talking to your child about online sexual harassment: A guide for parents | Children's Commissioner for England (childrenscommissioner.gov.uk)</a:t>
            </a:r>
            <a:endParaRPr lang="en-US" altLang="en-US" sz="2200" dirty="0">
              <a:solidFill>
                <a:srgbClr val="333333"/>
              </a:solidFill>
              <a:latin typeface="Century Gothic" panose="020B0502020202020204" pitchFamily="34" charset="0"/>
            </a:endParaRPr>
          </a:p>
        </p:txBody>
      </p:sp>
      <p:sp>
        <p:nvSpPr>
          <p:cNvPr id="7" name="Timer bar">
            <a:extLst>
              <a:ext uri="{FF2B5EF4-FFF2-40B4-BE49-F238E27FC236}">
                <a16:creationId xmlns:a16="http://schemas.microsoft.com/office/drawing/2014/main" id="{C702DAE9-132A-B68A-D574-F3007E9A182E}"/>
              </a:ext>
            </a:extLst>
          </p:cNvPr>
          <p:cNvSpPr/>
          <p:nvPr/>
        </p:nvSpPr>
        <p:spPr>
          <a:xfrm>
            <a:off x="0" y="0"/>
            <a:ext cx="107950" cy="1619250"/>
          </a:xfrm>
          <a:prstGeom prst="rect">
            <a:avLst/>
          </a:prstGeom>
          <a:solidFill>
            <a:srgbClr val="EB5D4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07805063"/>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cdf8477-5183-4317-8e8b-f69ff0053fb7}" enabled="1" method="Standard" siteId="{1ba468b9-1414-4675-be4f-53c478ad47bb}" contentBits="0" removed="0"/>
</clbl:labelList>
</file>

<file path=docProps/app.xml><?xml version="1.0" encoding="utf-8"?>
<Properties xmlns="http://schemas.openxmlformats.org/officeDocument/2006/extended-properties" xmlns:vt="http://schemas.openxmlformats.org/officeDocument/2006/docPropsVTypes">
  <TotalTime>129</TotalTime>
  <Words>1185</Words>
  <Application>Microsoft Office PowerPoint</Application>
  <PresentationFormat>Widescreen</PresentationFormat>
  <Paragraphs>131</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Century Gothic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pembrooke</dc:creator>
  <cp:lastModifiedBy>Neill, Lauren (LBB)</cp:lastModifiedBy>
  <cp:revision>5</cp:revision>
  <dcterms:created xsi:type="dcterms:W3CDTF">2024-03-15T15:44:21Z</dcterms:created>
  <dcterms:modified xsi:type="dcterms:W3CDTF">2024-05-02T12:06:48Z</dcterms:modified>
</cp:coreProperties>
</file>