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5"/>
  </p:notesMasterIdLst>
  <p:sldIdLst>
    <p:sldId id="313" r:id="rId3"/>
    <p:sldId id="315" r:id="rId4"/>
    <p:sldId id="266" r:id="rId5"/>
    <p:sldId id="316" r:id="rId6"/>
    <p:sldId id="308" r:id="rId7"/>
    <p:sldId id="263" r:id="rId8"/>
    <p:sldId id="267" r:id="rId9"/>
    <p:sldId id="314" r:id="rId10"/>
    <p:sldId id="320" r:id="rId11"/>
    <p:sldId id="309" r:id="rId12"/>
    <p:sldId id="271"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8AC"/>
    <a:srgbClr val="3BC5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70BFB-5A82-43D7-A4C7-4F1B94643D93}" type="datetimeFigureOut">
              <a:rPr lang="en-GB" smtClean="0"/>
              <a:t>14/01/2024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DC234-6D5E-4996-81E1-65A346B2BFA7}" type="slidenum">
              <a:rPr lang="en-GB" smtClean="0"/>
              <a:t>‹#›</a:t>
            </a:fld>
            <a:endParaRPr lang="en-GB"/>
          </a:p>
        </p:txBody>
      </p:sp>
    </p:spTree>
    <p:extLst>
      <p:ext uri="{BB962C8B-B14F-4D97-AF65-F5344CB8AC3E}">
        <p14:creationId xmlns:p14="http://schemas.microsoft.com/office/powerpoint/2010/main" val="387511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428878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7892" y="340533"/>
            <a:ext cx="11003723" cy="2531531"/>
          </a:xfrm>
        </p:spPr>
        <p:txBody>
          <a:bodyPr/>
          <a:lstStyle>
            <a:lvl1pPr algn="r">
              <a:defRPr/>
            </a:lvl1pPr>
          </a:lstStyle>
          <a:p>
            <a:r>
              <a:rPr lang="en-GB" dirty="0"/>
              <a:t>Click to edit Master title style</a:t>
            </a:r>
            <a:endParaRPr lang="en-US" dirty="0"/>
          </a:p>
        </p:txBody>
      </p:sp>
      <p:sp>
        <p:nvSpPr>
          <p:cNvPr id="3" name="Subtitle 2"/>
          <p:cNvSpPr>
            <a:spLocks noGrp="1"/>
          </p:cNvSpPr>
          <p:nvPr>
            <p:ph type="subTitle" idx="1"/>
          </p:nvPr>
        </p:nvSpPr>
        <p:spPr>
          <a:xfrm>
            <a:off x="627892" y="2973325"/>
            <a:ext cx="11003723" cy="3037837"/>
          </a:xfrm>
        </p:spPr>
        <p:txBody>
          <a:bodyPr/>
          <a:lstStyle>
            <a:lvl1pPr marL="0" indent="0" algn="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2107127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368265" y="367188"/>
            <a:ext cx="9455468" cy="454420"/>
          </a:xfrm>
        </p:spPr>
        <p:txBody>
          <a:bodyPr lIns="0" tIns="0" rIns="0" bIns="0"/>
          <a:lstStyle>
            <a:lvl1pPr>
              <a:defRPr sz="2953" b="1" i="0">
                <a:solidFill>
                  <a:srgbClr val="00978E"/>
                </a:solidFill>
                <a:latin typeface="Georgia"/>
                <a:cs typeface="Georgia"/>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817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368265" y="367188"/>
            <a:ext cx="9455468" cy="454420"/>
          </a:xfrm>
        </p:spPr>
        <p:txBody>
          <a:bodyPr lIns="0" tIns="0" rIns="0" bIns="0"/>
          <a:lstStyle>
            <a:lvl1pPr>
              <a:defRPr sz="2953" b="1" i="0">
                <a:solidFill>
                  <a:srgbClr val="00978E"/>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31328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9613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1"/>
            <a:ext cx="10868708" cy="848128"/>
          </a:xfrm>
        </p:spPr>
        <p:txBody>
          <a:bodyPr anchor="ctr"/>
          <a:lstStyle>
            <a:lvl1pPr algn="l">
              <a:defRPr sz="2953"/>
            </a:lvl1pPr>
          </a:lstStyle>
          <a:p>
            <a:r>
              <a:rPr lang="en-GB" dirty="0"/>
              <a:t>Click to edit Master title style</a:t>
            </a:r>
            <a:endParaRPr lang="en-US" dirty="0"/>
          </a:p>
        </p:txBody>
      </p:sp>
      <p:sp>
        <p:nvSpPr>
          <p:cNvPr id="3" name="Content Placeholder 2"/>
          <p:cNvSpPr>
            <a:spLocks noGrp="1"/>
          </p:cNvSpPr>
          <p:nvPr>
            <p:ph idx="1"/>
          </p:nvPr>
        </p:nvSpPr>
        <p:spPr>
          <a:xfrm>
            <a:off x="695400" y="1251883"/>
            <a:ext cx="10868708" cy="4655105"/>
          </a:xfrm>
        </p:spPr>
        <p:txBody>
          <a:bodyPr/>
          <a:lstStyle>
            <a:lvl1pPr marL="321457" indent="-321457" algn="l">
              <a:buClr>
                <a:srgbClr val="00988E"/>
              </a:buClr>
              <a:buFont typeface="Arial"/>
              <a:buChar char="•"/>
              <a:defRPr sz="2109"/>
            </a:lvl1pPr>
            <a:lvl2pPr marL="321457" indent="-321457" algn="l">
              <a:buClr>
                <a:srgbClr val="00988E"/>
              </a:buClr>
              <a:buFont typeface="Arial"/>
              <a:buChar char="•"/>
              <a:defRPr sz="2109"/>
            </a:lvl2pPr>
            <a:lvl3pPr marL="632790" indent="-321457" algn="l">
              <a:buClr>
                <a:srgbClr val="4D4E53"/>
              </a:buClr>
              <a:buFont typeface="Arial"/>
              <a:buChar char="•"/>
              <a:defRPr sz="1969"/>
            </a:lvl3pPr>
            <a:lvl4pPr marL="936529" indent="-321457" algn="l">
              <a:buClr>
                <a:srgbClr val="9E9E9E"/>
              </a:buClr>
              <a:buFont typeface="Arial"/>
              <a:buChar char="•"/>
              <a:defRPr sz="1687"/>
            </a:lvl4pPr>
            <a:lvl5pPr marL="1265580" indent="-321457" algn="l">
              <a:buClr>
                <a:srgbClr val="9E9E9E"/>
              </a:buClr>
              <a:buFont typeface="Arial"/>
              <a:buChar char="•"/>
              <a:defRPr sz="1406"/>
            </a:lvl5pPr>
          </a:lstStyle>
          <a:p>
            <a:pPr lvl="0"/>
            <a:r>
              <a:rPr lang="en-GB" dirty="0"/>
              <a:t>Click to edit Master text styles</a:t>
            </a:r>
          </a:p>
          <a:p>
            <a:pPr lvl="2"/>
            <a:r>
              <a:rPr lang="en-GB" dirty="0"/>
              <a:t>Second level</a:t>
            </a:r>
          </a:p>
          <a:p>
            <a:pPr lvl="3"/>
            <a:r>
              <a:rPr lang="en-GB" dirty="0"/>
              <a:t>Third level</a:t>
            </a:r>
          </a:p>
          <a:p>
            <a:pPr lvl="4"/>
            <a:r>
              <a:rPr lang="en-GB" dirty="0"/>
              <a:t>Fourth level</a:t>
            </a:r>
          </a:p>
          <a:p>
            <a:pPr lvl="4"/>
            <a:r>
              <a:rPr lang="en-GB" dirty="0"/>
              <a:t>Fifth level</a:t>
            </a:r>
            <a:endParaRPr lang="en-US" dirty="0"/>
          </a:p>
        </p:txBody>
      </p:sp>
    </p:spTree>
    <p:extLst>
      <p:ext uri="{BB962C8B-B14F-4D97-AF65-F5344CB8AC3E}">
        <p14:creationId xmlns:p14="http://schemas.microsoft.com/office/powerpoint/2010/main" val="18587588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936215" cy="860625"/>
          </a:xfrm>
        </p:spPr>
        <p:txBody>
          <a:bodyPr anchor="ctr"/>
          <a:lstStyle>
            <a:lvl1pPr algn="ctr">
              <a:defRPr sz="2953"/>
            </a:lvl1pPr>
          </a:lstStyle>
          <a:p>
            <a:r>
              <a:rPr lang="en-GB" dirty="0"/>
              <a:t>Click to edit Master title style</a:t>
            </a:r>
            <a:endParaRPr lang="en-US" dirty="0"/>
          </a:p>
        </p:txBody>
      </p:sp>
      <p:sp>
        <p:nvSpPr>
          <p:cNvPr id="3" name="Content Placeholder 2"/>
          <p:cNvSpPr>
            <a:spLocks noGrp="1"/>
          </p:cNvSpPr>
          <p:nvPr>
            <p:ph sz="half" idx="1"/>
          </p:nvPr>
        </p:nvSpPr>
        <p:spPr>
          <a:xfrm>
            <a:off x="695400" y="1251883"/>
            <a:ext cx="5220891" cy="4809909"/>
          </a:xfrm>
        </p:spPr>
        <p:txBody>
          <a:bodyPr/>
          <a:lstStyle>
            <a:lvl1pPr marL="321457" indent="-321457" algn="l">
              <a:buClr>
                <a:srgbClr val="00988E"/>
              </a:buClr>
              <a:buFont typeface="Arial"/>
              <a:buChar char="•"/>
              <a:defRPr sz="1969"/>
            </a:lvl1pPr>
            <a:lvl2pPr marL="241093" indent="-241093" algn="l">
              <a:buClr>
                <a:srgbClr val="4D4E53"/>
              </a:buClr>
              <a:buFont typeface="Arial"/>
              <a:buChar char="•"/>
              <a:defRPr sz="1687"/>
            </a:lvl2pPr>
            <a:lvl3pPr marL="241093" indent="-241093" algn="l">
              <a:buClr>
                <a:srgbClr val="9E9E9E"/>
              </a:buClr>
              <a:buFont typeface="Arial"/>
              <a:buChar char="•"/>
              <a:defRPr sz="1406">
                <a:solidFill>
                  <a:srgbClr val="4D4E53"/>
                </a:solidFill>
              </a:defRPr>
            </a:lvl3pPr>
            <a:lvl4pPr marL="200911" indent="-200911" algn="l">
              <a:buClr>
                <a:srgbClr val="9E9E9E"/>
              </a:buClr>
              <a:buFont typeface="Arial"/>
              <a:buChar char="•"/>
              <a:defRPr sz="1266">
                <a:solidFill>
                  <a:srgbClr val="4D4E53"/>
                </a:solidFill>
              </a:defRPr>
            </a:lvl4pPr>
            <a:lvl5pPr marL="200911" indent="-200911" algn="l">
              <a:buClr>
                <a:srgbClr val="9E9E9E"/>
              </a:buClr>
              <a:buFont typeface="Arial"/>
              <a:buChar char="•"/>
              <a:defRPr sz="1266">
                <a:solidFill>
                  <a:srgbClr val="4D4E53"/>
                </a:solidFill>
              </a:defRPr>
            </a:lvl5pPr>
            <a:lvl6pPr>
              <a:defRPr sz="1266"/>
            </a:lvl6pPr>
            <a:lvl7pPr>
              <a:defRPr sz="1266"/>
            </a:lvl7pPr>
            <a:lvl8pPr>
              <a:defRPr sz="1266"/>
            </a:lvl8pPr>
            <a:lvl9pPr>
              <a:defRPr sz="1266"/>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410724" y="1251883"/>
            <a:ext cx="5220891" cy="4809909"/>
          </a:xfrm>
        </p:spPr>
        <p:txBody>
          <a:bodyPr/>
          <a:lstStyle>
            <a:lvl1pPr marL="321457" indent="-321457" algn="l">
              <a:buClr>
                <a:srgbClr val="00988E"/>
              </a:buClr>
              <a:buFont typeface="Arial"/>
              <a:buChar char="•"/>
              <a:defRPr sz="1969"/>
            </a:lvl1pPr>
            <a:lvl2pPr marL="241093" indent="-241093" algn="l">
              <a:buClr>
                <a:srgbClr val="4D4E53"/>
              </a:buClr>
              <a:buFont typeface="Arial"/>
              <a:buChar char="•"/>
              <a:defRPr sz="1687"/>
            </a:lvl2pPr>
            <a:lvl3pPr marL="241093" indent="-241093" algn="l">
              <a:buClr>
                <a:srgbClr val="9E9E9E"/>
              </a:buClr>
              <a:buFont typeface="Arial"/>
              <a:buChar char="•"/>
              <a:defRPr sz="1406"/>
            </a:lvl3pPr>
            <a:lvl4pPr marL="200911" indent="-200911" algn="l">
              <a:buClr>
                <a:srgbClr val="9E9E9E"/>
              </a:buClr>
              <a:buFont typeface="Arial"/>
              <a:buChar char="•"/>
              <a:defRPr sz="1266"/>
            </a:lvl4pPr>
            <a:lvl5pPr marL="200911" indent="-200911" algn="l">
              <a:buClr>
                <a:srgbClr val="9E9E9E"/>
              </a:buClr>
              <a:buFont typeface="Arial"/>
              <a:buChar char="•"/>
              <a:defRPr sz="1266"/>
            </a:lvl5pPr>
            <a:lvl6pPr>
              <a:defRPr sz="1266"/>
            </a:lvl6pPr>
            <a:lvl7pPr>
              <a:defRPr sz="1266"/>
            </a:lvl7pPr>
            <a:lvl8pPr>
              <a:defRPr sz="1266"/>
            </a:lvl8pPr>
            <a:lvl9pPr>
              <a:defRPr sz="1266"/>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046747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936215" cy="860625"/>
          </a:xfrm>
        </p:spPr>
        <p:txBody>
          <a:bodyPr anchor="ctr"/>
          <a:lstStyle>
            <a:lvl1pPr algn="ctr">
              <a:defRPr sz="2953"/>
            </a:lvl1pPr>
          </a:lstStyle>
          <a:p>
            <a:r>
              <a:rPr lang="en-GB" dirty="0"/>
              <a:t>Click to edit Master title style</a:t>
            </a:r>
            <a:endParaRPr lang="en-US" dirty="0"/>
          </a:p>
        </p:txBody>
      </p:sp>
    </p:spTree>
    <p:extLst>
      <p:ext uri="{BB962C8B-B14F-4D97-AF65-F5344CB8AC3E}">
        <p14:creationId xmlns:p14="http://schemas.microsoft.com/office/powerpoint/2010/main" val="6635919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3473"/>
            <a:ext cx="4010918" cy="1161975"/>
          </a:xfrm>
        </p:spPr>
        <p:txBody>
          <a:bodyPr anchor="ctr"/>
          <a:lstStyle>
            <a:lvl1pPr algn="ctr">
              <a:defRPr sz="2531" b="1"/>
            </a:lvl1pPr>
          </a:lstStyle>
          <a:p>
            <a:r>
              <a:rPr lang="en-GB" dirty="0"/>
              <a:t>Click to edit Master title style</a:t>
            </a:r>
            <a:endParaRPr lang="en-US" dirty="0"/>
          </a:p>
        </p:txBody>
      </p:sp>
      <p:sp>
        <p:nvSpPr>
          <p:cNvPr id="3" name="Content Placeholder 2"/>
          <p:cNvSpPr>
            <a:spLocks noGrp="1"/>
          </p:cNvSpPr>
          <p:nvPr>
            <p:ph idx="1"/>
          </p:nvPr>
        </p:nvSpPr>
        <p:spPr>
          <a:xfrm>
            <a:off x="4766965" y="273472"/>
            <a:ext cx="6814839"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10196" y="1435448"/>
            <a:ext cx="4010918" cy="4690318"/>
          </a:xfrm>
        </p:spPr>
        <p:txBody>
          <a:bodyPr/>
          <a:lstStyle>
            <a:lvl1pPr marL="0" indent="0" algn="ctr">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GB" dirty="0"/>
              <a:t>Click to edit Master text styles</a:t>
            </a:r>
          </a:p>
        </p:txBody>
      </p:sp>
    </p:spTree>
    <p:extLst>
      <p:ext uri="{BB962C8B-B14F-4D97-AF65-F5344CB8AC3E}">
        <p14:creationId xmlns:p14="http://schemas.microsoft.com/office/powerpoint/2010/main" val="19190992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155" y="4800824"/>
            <a:ext cx="11032954" cy="567035"/>
          </a:xfrm>
        </p:spPr>
        <p:txBody>
          <a:bodyPr/>
          <a:lstStyle>
            <a:lvl1pPr algn="ctr">
              <a:defRPr sz="2953" b="1"/>
            </a:lvl1pPr>
          </a:lstStyle>
          <a:p>
            <a:r>
              <a:rPr lang="en-GB" dirty="0"/>
              <a:t>Click to edit Master title style</a:t>
            </a:r>
            <a:endParaRPr lang="en-US" dirty="0"/>
          </a:p>
        </p:txBody>
      </p:sp>
      <p:sp>
        <p:nvSpPr>
          <p:cNvPr id="3" name="Picture Placeholder 2"/>
          <p:cNvSpPr>
            <a:spLocks noGrp="1"/>
          </p:cNvSpPr>
          <p:nvPr>
            <p:ph type="pic" idx="1"/>
          </p:nvPr>
        </p:nvSpPr>
        <p:spPr>
          <a:xfrm>
            <a:off x="531155" y="239271"/>
            <a:ext cx="11032954" cy="4487883"/>
          </a:xfrm>
        </p:spPr>
        <p:txBody>
          <a:bodyPr/>
          <a:lstStyle>
            <a:lvl1pPr marL="0" indent="0" algn="ctr">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Arial-BoldMT" charset="0"/>
            </a:endParaRPr>
          </a:p>
        </p:txBody>
      </p:sp>
      <p:sp>
        <p:nvSpPr>
          <p:cNvPr id="4" name="Text Placeholder 3"/>
          <p:cNvSpPr>
            <a:spLocks noGrp="1"/>
          </p:cNvSpPr>
          <p:nvPr>
            <p:ph type="body" sz="half" idx="2"/>
          </p:nvPr>
        </p:nvSpPr>
        <p:spPr>
          <a:xfrm>
            <a:off x="531155" y="5367859"/>
            <a:ext cx="11032954" cy="804788"/>
          </a:xfrm>
        </p:spPr>
        <p:txBody>
          <a:bodyPr/>
          <a:lstStyle>
            <a:lvl1pPr marL="0" indent="0" algn="ctr">
              <a:buNone/>
              <a:defRPr sz="1969"/>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GB" dirty="0"/>
              <a:t>Click to edit Master text styles</a:t>
            </a:r>
          </a:p>
        </p:txBody>
      </p:sp>
    </p:spTree>
    <p:extLst>
      <p:ext uri="{BB962C8B-B14F-4D97-AF65-F5344CB8AC3E}">
        <p14:creationId xmlns:p14="http://schemas.microsoft.com/office/powerpoint/2010/main" val="22619697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6464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64633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8814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68265" y="367188"/>
            <a:ext cx="9455468" cy="454420"/>
          </a:xfrm>
        </p:spPr>
        <p:txBody>
          <a:bodyPr lIns="0" tIns="0" rIns="0" bIns="0"/>
          <a:lstStyle>
            <a:lvl1pPr>
              <a:defRPr sz="2953" b="1" i="0">
                <a:solidFill>
                  <a:srgbClr val="00978E"/>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3753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C2C41E7-9B4E-AAEF-05AD-5098BD406AEF}"/>
              </a:ext>
            </a:extLst>
          </p:cNvPr>
          <p:cNvSpPr>
            <a:spLocks noGrp="1" noChangeArrowheads="1"/>
          </p:cNvSpPr>
          <p:nvPr>
            <p:ph type="title"/>
          </p:nvPr>
        </p:nvSpPr>
        <p:spPr bwMode="auto">
          <a:xfrm>
            <a:off x="695028" y="188640"/>
            <a:ext cx="10935891" cy="26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57799" bIns="0" numCol="1" anchor="b" anchorCtr="0" compatLnSpc="1">
            <a:prstTxWarp prst="textNoShape">
              <a:avLst/>
            </a:prstTxWarp>
          </a:bodyPr>
          <a:lstStyle/>
          <a:p>
            <a:pPr lvl="0"/>
            <a:r>
              <a:rPr lang="en-US" altLang="en-US">
                <a:sym typeface="Georgia-Bold"/>
              </a:rPr>
              <a:t>Click to edit Master title style</a:t>
            </a:r>
          </a:p>
        </p:txBody>
      </p:sp>
      <p:sp>
        <p:nvSpPr>
          <p:cNvPr id="1027" name="Rectangle 2">
            <a:extLst>
              <a:ext uri="{FF2B5EF4-FFF2-40B4-BE49-F238E27FC236}">
                <a16:creationId xmlns:a16="http://schemas.microsoft.com/office/drawing/2014/main" id="{1FCB1115-A883-4162-B769-928C06803955}"/>
              </a:ext>
            </a:extLst>
          </p:cNvPr>
          <p:cNvSpPr>
            <a:spLocks noGrp="1" noChangeArrowheads="1"/>
          </p:cNvSpPr>
          <p:nvPr>
            <p:ph type="body" idx="1"/>
          </p:nvPr>
        </p:nvSpPr>
        <p:spPr bwMode="auto">
          <a:xfrm>
            <a:off x="695028" y="2960191"/>
            <a:ext cx="10935891" cy="294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108599" bIns="50800" numCol="1" anchor="t" anchorCtr="0" compatLnSpc="1">
            <a:prstTxWarp prst="textNoShape">
              <a:avLst/>
            </a:prstTxWarp>
          </a:bodyPr>
          <a:lstStyle/>
          <a:p>
            <a:pPr lvl="0"/>
            <a:r>
              <a:rPr lang="en-US" altLang="en-US">
                <a:sym typeface="Arial-BoldMT"/>
              </a:rPr>
              <a:t>Click to edit Master text styles</a:t>
            </a:r>
          </a:p>
          <a:p>
            <a:pPr lvl="1"/>
            <a:r>
              <a:rPr lang="en-US" altLang="en-US">
                <a:sym typeface="Arial-BoldMT"/>
              </a:rPr>
              <a:t>Second level</a:t>
            </a:r>
          </a:p>
          <a:p>
            <a:pPr lvl="2"/>
            <a:r>
              <a:rPr lang="en-US" altLang="en-US">
                <a:sym typeface="Arial-BoldMT"/>
              </a:rPr>
              <a:t>Third level</a:t>
            </a:r>
          </a:p>
          <a:p>
            <a:pPr lvl="3"/>
            <a:r>
              <a:rPr lang="en-US" altLang="en-US">
                <a:sym typeface="Arial-BoldMT"/>
              </a:rPr>
              <a:t>Fourth level</a:t>
            </a:r>
          </a:p>
          <a:p>
            <a:pPr lvl="4"/>
            <a:r>
              <a:rPr lang="en-US" altLang="en-US">
                <a:sym typeface="Arial-BoldMT"/>
              </a:rPr>
              <a:t>Fifth level</a:t>
            </a:r>
          </a:p>
        </p:txBody>
      </p:sp>
      <p:sp>
        <p:nvSpPr>
          <p:cNvPr id="1028" name="Rectangle 3">
            <a:extLst>
              <a:ext uri="{FF2B5EF4-FFF2-40B4-BE49-F238E27FC236}">
                <a16:creationId xmlns:a16="http://schemas.microsoft.com/office/drawing/2014/main" id="{EAD03611-2779-5E50-3967-4B3F467CC9B1}"/>
              </a:ext>
            </a:extLst>
          </p:cNvPr>
          <p:cNvSpPr>
            <a:spLocks/>
          </p:cNvSpPr>
          <p:nvPr/>
        </p:nvSpPr>
        <p:spPr bwMode="auto">
          <a:xfrm>
            <a:off x="-11906" y="0"/>
            <a:ext cx="12227719" cy="75902"/>
          </a:xfrm>
          <a:prstGeom prst="rect">
            <a:avLst/>
          </a:prstGeom>
          <a:solidFill>
            <a:srgbClr val="90BBBA"/>
          </a:solidFill>
          <a:ln>
            <a:noFill/>
          </a:ln>
        </p:spPr>
        <p:txBody>
          <a:bodyPr lIns="0" tIns="0" rIns="0" bIns="0"/>
          <a:lstStyle>
            <a:lvl1pPr eaLnBrk="0" hangingPunct="0">
              <a:defRPr sz="2000">
                <a:solidFill>
                  <a:srgbClr val="636363"/>
                </a:solidFill>
                <a:latin typeface="Arial" pitchFamily="34" charset="0"/>
                <a:ea typeface="ヒラギノ角ゴ ProN W3" pitchFamily="123" charset="-128"/>
                <a:sym typeface="Arial" pitchFamily="34" charset="0"/>
              </a:defRPr>
            </a:lvl1pPr>
            <a:lvl2pPr marL="742950" indent="-285750" eaLnBrk="0" hangingPunct="0">
              <a:defRPr sz="2000">
                <a:solidFill>
                  <a:srgbClr val="636363"/>
                </a:solidFill>
                <a:latin typeface="Arial" pitchFamily="34" charset="0"/>
                <a:ea typeface="ヒラギノ角ゴ ProN W3" pitchFamily="123" charset="-128"/>
                <a:sym typeface="Arial" pitchFamily="34" charset="0"/>
              </a:defRPr>
            </a:lvl2pPr>
            <a:lvl3pPr marL="1143000" indent="-228600" eaLnBrk="0" hangingPunct="0">
              <a:defRPr sz="2000">
                <a:solidFill>
                  <a:srgbClr val="636363"/>
                </a:solidFill>
                <a:latin typeface="Arial" pitchFamily="34" charset="0"/>
                <a:ea typeface="ヒラギノ角ゴ ProN W3" pitchFamily="123" charset="-128"/>
                <a:sym typeface="Arial" pitchFamily="34" charset="0"/>
              </a:defRPr>
            </a:lvl3pPr>
            <a:lvl4pPr marL="1600200" indent="-228600" eaLnBrk="0" hangingPunct="0">
              <a:defRPr sz="2000">
                <a:solidFill>
                  <a:srgbClr val="636363"/>
                </a:solidFill>
                <a:latin typeface="Arial" pitchFamily="34" charset="0"/>
                <a:ea typeface="ヒラギノ角ゴ ProN W3" pitchFamily="123" charset="-128"/>
                <a:sym typeface="Arial" pitchFamily="34" charset="0"/>
              </a:defRPr>
            </a:lvl4pPr>
            <a:lvl5pPr marL="2057400" indent="-228600" eaLnBrk="0" hangingPunct="0">
              <a:defRPr sz="2000">
                <a:solidFill>
                  <a:srgbClr val="636363"/>
                </a:solidFill>
                <a:latin typeface="Arial" pitchFamily="34" charset="0"/>
                <a:ea typeface="ヒラギノ角ゴ ProN W3" pitchFamily="123" charset="-128"/>
                <a:sym typeface="Arial" pitchFamily="34" charset="0"/>
              </a:defRPr>
            </a:lvl5pPr>
            <a:lvl6pPr marL="25146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6pPr>
            <a:lvl7pPr marL="29718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7pPr>
            <a:lvl8pPr marL="34290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8pPr>
            <a:lvl9pPr marL="38862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9pPr>
          </a:lstStyle>
          <a:p>
            <a:pPr eaLnBrk="1" hangingPunct="1">
              <a:defRPr/>
            </a:pPr>
            <a:endParaRPr lang="en-US" altLang="en-US" sz="1406"/>
          </a:p>
        </p:txBody>
      </p:sp>
      <p:grpSp>
        <p:nvGrpSpPr>
          <p:cNvPr id="1029" name="Group 7">
            <a:extLst>
              <a:ext uri="{FF2B5EF4-FFF2-40B4-BE49-F238E27FC236}">
                <a16:creationId xmlns:a16="http://schemas.microsoft.com/office/drawing/2014/main" id="{A839A5FE-7F68-137F-0C4A-A26A64A0E897}"/>
              </a:ext>
            </a:extLst>
          </p:cNvPr>
          <p:cNvGrpSpPr>
            <a:grpSpLocks/>
          </p:cNvGrpSpPr>
          <p:nvPr/>
        </p:nvGrpSpPr>
        <p:grpSpPr bwMode="auto">
          <a:xfrm>
            <a:off x="-11907" y="6241852"/>
            <a:ext cx="12215813" cy="619497"/>
            <a:chOff x="0" y="0"/>
            <a:chExt cx="8208" cy="554"/>
          </a:xfrm>
        </p:grpSpPr>
        <p:sp>
          <p:nvSpPr>
            <p:cNvPr id="1030" name="Rectangle 4">
              <a:extLst>
                <a:ext uri="{FF2B5EF4-FFF2-40B4-BE49-F238E27FC236}">
                  <a16:creationId xmlns:a16="http://schemas.microsoft.com/office/drawing/2014/main" id="{35C1BB86-4844-0CF6-9596-BF4C07F8F1E9}"/>
                </a:ext>
              </a:extLst>
            </p:cNvPr>
            <p:cNvSpPr>
              <a:spLocks/>
            </p:cNvSpPr>
            <p:nvPr/>
          </p:nvSpPr>
          <p:spPr bwMode="auto">
            <a:xfrm>
              <a:off x="0" y="0"/>
              <a:ext cx="8208" cy="552"/>
            </a:xfrm>
            <a:prstGeom prst="rect">
              <a:avLst/>
            </a:prstGeom>
            <a:solidFill>
              <a:srgbClr val="90BBBA"/>
            </a:solidFill>
            <a:ln>
              <a:noFill/>
            </a:ln>
          </p:spPr>
          <p:txBody>
            <a:bodyPr lIns="0" tIns="0" rIns="0" bIns="0"/>
            <a:lstStyle>
              <a:lvl1pPr eaLnBrk="0" hangingPunct="0">
                <a:defRPr sz="2000">
                  <a:solidFill>
                    <a:srgbClr val="636363"/>
                  </a:solidFill>
                  <a:latin typeface="Arial" pitchFamily="34" charset="0"/>
                  <a:ea typeface="ヒラギノ角ゴ ProN W3" pitchFamily="123" charset="-128"/>
                  <a:sym typeface="Arial" pitchFamily="34" charset="0"/>
                </a:defRPr>
              </a:lvl1pPr>
              <a:lvl2pPr marL="742950" indent="-285750" eaLnBrk="0" hangingPunct="0">
                <a:defRPr sz="2000">
                  <a:solidFill>
                    <a:srgbClr val="636363"/>
                  </a:solidFill>
                  <a:latin typeface="Arial" pitchFamily="34" charset="0"/>
                  <a:ea typeface="ヒラギノ角ゴ ProN W3" pitchFamily="123" charset="-128"/>
                  <a:sym typeface="Arial" pitchFamily="34" charset="0"/>
                </a:defRPr>
              </a:lvl2pPr>
              <a:lvl3pPr marL="1143000" indent="-228600" eaLnBrk="0" hangingPunct="0">
                <a:defRPr sz="2000">
                  <a:solidFill>
                    <a:srgbClr val="636363"/>
                  </a:solidFill>
                  <a:latin typeface="Arial" pitchFamily="34" charset="0"/>
                  <a:ea typeface="ヒラギノ角ゴ ProN W3" pitchFamily="123" charset="-128"/>
                  <a:sym typeface="Arial" pitchFamily="34" charset="0"/>
                </a:defRPr>
              </a:lvl3pPr>
              <a:lvl4pPr marL="1600200" indent="-228600" eaLnBrk="0" hangingPunct="0">
                <a:defRPr sz="2000">
                  <a:solidFill>
                    <a:srgbClr val="636363"/>
                  </a:solidFill>
                  <a:latin typeface="Arial" pitchFamily="34" charset="0"/>
                  <a:ea typeface="ヒラギノ角ゴ ProN W3" pitchFamily="123" charset="-128"/>
                  <a:sym typeface="Arial" pitchFamily="34" charset="0"/>
                </a:defRPr>
              </a:lvl4pPr>
              <a:lvl5pPr marL="2057400" indent="-228600" eaLnBrk="0" hangingPunct="0">
                <a:defRPr sz="2000">
                  <a:solidFill>
                    <a:srgbClr val="636363"/>
                  </a:solidFill>
                  <a:latin typeface="Arial" pitchFamily="34" charset="0"/>
                  <a:ea typeface="ヒラギノ角ゴ ProN W3" pitchFamily="123" charset="-128"/>
                  <a:sym typeface="Arial" pitchFamily="34" charset="0"/>
                </a:defRPr>
              </a:lvl5pPr>
              <a:lvl6pPr marL="25146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6pPr>
              <a:lvl7pPr marL="29718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7pPr>
              <a:lvl8pPr marL="34290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8pPr>
              <a:lvl9pPr marL="38862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9pPr>
            </a:lstStyle>
            <a:p>
              <a:pPr eaLnBrk="1" hangingPunct="1">
                <a:defRPr/>
              </a:pPr>
              <a:endParaRPr lang="en-US" altLang="en-US" sz="1406"/>
            </a:p>
          </p:txBody>
        </p:sp>
        <p:sp>
          <p:nvSpPr>
            <p:cNvPr id="1031" name="Rectangle 5">
              <a:extLst>
                <a:ext uri="{FF2B5EF4-FFF2-40B4-BE49-F238E27FC236}">
                  <a16:creationId xmlns:a16="http://schemas.microsoft.com/office/drawing/2014/main" id="{B9EAB305-FB0B-60EC-F886-863C903584C1}"/>
                </a:ext>
              </a:extLst>
            </p:cNvPr>
            <p:cNvSpPr>
              <a:spLocks/>
            </p:cNvSpPr>
            <p:nvPr/>
          </p:nvSpPr>
          <p:spPr bwMode="auto">
            <a:xfrm>
              <a:off x="8" y="42"/>
              <a:ext cx="8200" cy="512"/>
            </a:xfrm>
            <a:prstGeom prst="rect">
              <a:avLst/>
            </a:prstGeom>
            <a:solidFill>
              <a:srgbClr val="00988D"/>
            </a:solidFill>
            <a:ln>
              <a:noFill/>
            </a:ln>
          </p:spPr>
          <p:txBody>
            <a:bodyPr lIns="0" tIns="0" rIns="0" bIns="0"/>
            <a:lstStyle>
              <a:lvl1pPr eaLnBrk="0" hangingPunct="0">
                <a:defRPr sz="2000">
                  <a:solidFill>
                    <a:srgbClr val="636363"/>
                  </a:solidFill>
                  <a:latin typeface="Arial" pitchFamily="34" charset="0"/>
                  <a:ea typeface="ヒラギノ角ゴ ProN W3" pitchFamily="123" charset="-128"/>
                  <a:sym typeface="Arial" pitchFamily="34" charset="0"/>
                </a:defRPr>
              </a:lvl1pPr>
              <a:lvl2pPr marL="742950" indent="-285750" eaLnBrk="0" hangingPunct="0">
                <a:defRPr sz="2000">
                  <a:solidFill>
                    <a:srgbClr val="636363"/>
                  </a:solidFill>
                  <a:latin typeface="Arial" pitchFamily="34" charset="0"/>
                  <a:ea typeface="ヒラギノ角ゴ ProN W3" pitchFamily="123" charset="-128"/>
                  <a:sym typeface="Arial" pitchFamily="34" charset="0"/>
                </a:defRPr>
              </a:lvl2pPr>
              <a:lvl3pPr marL="1143000" indent="-228600" eaLnBrk="0" hangingPunct="0">
                <a:defRPr sz="2000">
                  <a:solidFill>
                    <a:srgbClr val="636363"/>
                  </a:solidFill>
                  <a:latin typeface="Arial" pitchFamily="34" charset="0"/>
                  <a:ea typeface="ヒラギノ角ゴ ProN W3" pitchFamily="123" charset="-128"/>
                  <a:sym typeface="Arial" pitchFamily="34" charset="0"/>
                </a:defRPr>
              </a:lvl3pPr>
              <a:lvl4pPr marL="1600200" indent="-228600" eaLnBrk="0" hangingPunct="0">
                <a:defRPr sz="2000">
                  <a:solidFill>
                    <a:srgbClr val="636363"/>
                  </a:solidFill>
                  <a:latin typeface="Arial" pitchFamily="34" charset="0"/>
                  <a:ea typeface="ヒラギノ角ゴ ProN W3" pitchFamily="123" charset="-128"/>
                  <a:sym typeface="Arial" pitchFamily="34" charset="0"/>
                </a:defRPr>
              </a:lvl4pPr>
              <a:lvl5pPr marL="2057400" indent="-228600" eaLnBrk="0" hangingPunct="0">
                <a:defRPr sz="2000">
                  <a:solidFill>
                    <a:srgbClr val="636363"/>
                  </a:solidFill>
                  <a:latin typeface="Arial" pitchFamily="34" charset="0"/>
                  <a:ea typeface="ヒラギノ角ゴ ProN W3" pitchFamily="123" charset="-128"/>
                  <a:sym typeface="Arial" pitchFamily="34" charset="0"/>
                </a:defRPr>
              </a:lvl5pPr>
              <a:lvl6pPr marL="25146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6pPr>
              <a:lvl7pPr marL="29718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7pPr>
              <a:lvl8pPr marL="34290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8pPr>
              <a:lvl9pPr marL="3886200" indent="-228600" eaLnBrk="0" fontAlgn="base" hangingPunct="0">
                <a:spcBef>
                  <a:spcPct val="0"/>
                </a:spcBef>
                <a:spcAft>
                  <a:spcPct val="0"/>
                </a:spcAft>
                <a:defRPr sz="2000">
                  <a:solidFill>
                    <a:srgbClr val="636363"/>
                  </a:solidFill>
                  <a:latin typeface="Arial" pitchFamily="34" charset="0"/>
                  <a:ea typeface="ヒラギノ角ゴ ProN W3" pitchFamily="123" charset="-128"/>
                  <a:sym typeface="Arial" pitchFamily="34" charset="0"/>
                </a:defRPr>
              </a:lvl9pPr>
            </a:lstStyle>
            <a:p>
              <a:pPr eaLnBrk="1" hangingPunct="1">
                <a:defRPr/>
              </a:pPr>
              <a:endParaRPr lang="en-US" altLang="en-US" sz="1406"/>
            </a:p>
          </p:txBody>
        </p:sp>
        <p:pic>
          <p:nvPicPr>
            <p:cNvPr id="1032" name="Picture 6">
              <a:extLst>
                <a:ext uri="{FF2B5EF4-FFF2-40B4-BE49-F238E27FC236}">
                  <a16:creationId xmlns:a16="http://schemas.microsoft.com/office/drawing/2014/main" id="{007DEFA3-FF57-26F3-9627-24DEACFC1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3" y="183"/>
              <a:ext cx="8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grpSp>
    </p:spTree>
    <p:extLst>
      <p:ext uri="{BB962C8B-B14F-4D97-AF65-F5344CB8AC3E}">
        <p14:creationId xmlns:p14="http://schemas.microsoft.com/office/powerpoint/2010/main" val="4231361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txStyles>
    <p:titleStyle>
      <a:lvl1pPr marL="40182" indent="-40182" algn="r" rtl="0" eaLnBrk="0" fontAlgn="base" hangingPunct="0">
        <a:spcBef>
          <a:spcPct val="0"/>
        </a:spcBef>
        <a:spcAft>
          <a:spcPct val="0"/>
        </a:spcAft>
        <a:defRPr sz="4500" b="1">
          <a:solidFill>
            <a:srgbClr val="00988E"/>
          </a:solidFill>
          <a:latin typeface="Georgia"/>
          <a:ea typeface="+mj-ea"/>
          <a:cs typeface="Georgia"/>
          <a:sym typeface="Georgia-Bold"/>
        </a:defRPr>
      </a:lvl1pPr>
      <a:lvl2pPr marL="40182" indent="-40182" algn="r" rtl="0" eaLnBrk="0" fontAlgn="base" hangingPunct="0">
        <a:spcBef>
          <a:spcPct val="0"/>
        </a:spcBef>
        <a:spcAft>
          <a:spcPct val="0"/>
        </a:spcAft>
        <a:defRPr sz="4500" b="1">
          <a:solidFill>
            <a:srgbClr val="00988E"/>
          </a:solidFill>
          <a:latin typeface="Georgia" charset="0"/>
          <a:ea typeface="ヒラギノ明朝 ProN W6" charset="0"/>
          <a:cs typeface="Georgia" pitchFamily="18" charset="0"/>
          <a:sym typeface="Georgia-Bold"/>
        </a:defRPr>
      </a:lvl2pPr>
      <a:lvl3pPr marL="40182" indent="-40182" algn="r" rtl="0" eaLnBrk="0" fontAlgn="base" hangingPunct="0">
        <a:spcBef>
          <a:spcPct val="0"/>
        </a:spcBef>
        <a:spcAft>
          <a:spcPct val="0"/>
        </a:spcAft>
        <a:defRPr sz="4500" b="1">
          <a:solidFill>
            <a:srgbClr val="00988E"/>
          </a:solidFill>
          <a:latin typeface="Georgia" charset="0"/>
          <a:ea typeface="ヒラギノ明朝 ProN W6" charset="0"/>
          <a:cs typeface="Georgia" pitchFamily="18" charset="0"/>
          <a:sym typeface="Georgia-Bold"/>
        </a:defRPr>
      </a:lvl3pPr>
      <a:lvl4pPr marL="40182" indent="-40182" algn="r" rtl="0" eaLnBrk="0" fontAlgn="base" hangingPunct="0">
        <a:spcBef>
          <a:spcPct val="0"/>
        </a:spcBef>
        <a:spcAft>
          <a:spcPct val="0"/>
        </a:spcAft>
        <a:defRPr sz="4500" b="1">
          <a:solidFill>
            <a:srgbClr val="00988E"/>
          </a:solidFill>
          <a:latin typeface="Georgia" charset="0"/>
          <a:ea typeface="ヒラギノ明朝 ProN W6" charset="0"/>
          <a:cs typeface="Georgia" pitchFamily="18" charset="0"/>
          <a:sym typeface="Georgia-Bold"/>
        </a:defRPr>
      </a:lvl4pPr>
      <a:lvl5pPr marL="40182" indent="-40182" algn="r" rtl="0" eaLnBrk="0" fontAlgn="base" hangingPunct="0">
        <a:spcBef>
          <a:spcPct val="0"/>
        </a:spcBef>
        <a:spcAft>
          <a:spcPct val="0"/>
        </a:spcAft>
        <a:defRPr sz="4500" b="1">
          <a:solidFill>
            <a:srgbClr val="00988E"/>
          </a:solidFill>
          <a:latin typeface="Georgia" charset="0"/>
          <a:ea typeface="ヒラギノ明朝 ProN W6" charset="0"/>
          <a:cs typeface="Georgia" pitchFamily="18" charset="0"/>
          <a:sym typeface="Georgia-Bold"/>
        </a:defRPr>
      </a:lvl5pPr>
      <a:lvl6pPr marL="361639" algn="ctr" rtl="0" fontAlgn="base">
        <a:spcBef>
          <a:spcPct val="0"/>
        </a:spcBef>
        <a:spcAft>
          <a:spcPct val="0"/>
        </a:spcAft>
        <a:defRPr sz="4922">
          <a:solidFill>
            <a:srgbClr val="00988D"/>
          </a:solidFill>
          <a:latin typeface="Georgia-Bold" charset="0"/>
          <a:ea typeface="ヒラギノ明朝 ProN W6" charset="0"/>
          <a:cs typeface="ヒラギノ明朝 ProN W6" charset="0"/>
          <a:sym typeface="Georgia-Bold" charset="0"/>
        </a:defRPr>
      </a:lvl6pPr>
      <a:lvl7pPr marL="683097" algn="ctr" rtl="0" fontAlgn="base">
        <a:spcBef>
          <a:spcPct val="0"/>
        </a:spcBef>
        <a:spcAft>
          <a:spcPct val="0"/>
        </a:spcAft>
        <a:defRPr sz="4922">
          <a:solidFill>
            <a:srgbClr val="00988D"/>
          </a:solidFill>
          <a:latin typeface="Georgia-Bold" charset="0"/>
          <a:ea typeface="ヒラギノ明朝 ProN W6" charset="0"/>
          <a:cs typeface="ヒラギノ明朝 ProN W6" charset="0"/>
          <a:sym typeface="Georgia-Bold" charset="0"/>
        </a:defRPr>
      </a:lvl7pPr>
      <a:lvl8pPr marL="1004554" algn="ctr" rtl="0" fontAlgn="base">
        <a:spcBef>
          <a:spcPct val="0"/>
        </a:spcBef>
        <a:spcAft>
          <a:spcPct val="0"/>
        </a:spcAft>
        <a:defRPr sz="4922">
          <a:solidFill>
            <a:srgbClr val="00988D"/>
          </a:solidFill>
          <a:latin typeface="Georgia-Bold" charset="0"/>
          <a:ea typeface="ヒラギノ明朝 ProN W6" charset="0"/>
          <a:cs typeface="ヒラギノ明朝 ProN W6" charset="0"/>
          <a:sym typeface="Georgia-Bold" charset="0"/>
        </a:defRPr>
      </a:lvl8pPr>
      <a:lvl9pPr marL="1326011" algn="ctr" rtl="0" fontAlgn="base">
        <a:spcBef>
          <a:spcPct val="0"/>
        </a:spcBef>
        <a:spcAft>
          <a:spcPct val="0"/>
        </a:spcAft>
        <a:defRPr sz="4922">
          <a:solidFill>
            <a:srgbClr val="00988D"/>
          </a:solidFill>
          <a:latin typeface="Georgia-Bold" charset="0"/>
          <a:ea typeface="ヒラギノ明朝 ProN W6" charset="0"/>
          <a:cs typeface="ヒラギノ明朝 ProN W6" charset="0"/>
          <a:sym typeface="Georgia-Bold" charset="0"/>
        </a:defRPr>
      </a:lvl9pPr>
    </p:titleStyle>
    <p:bodyStyle>
      <a:lvl1pPr marL="241093" indent="-241093" algn="r" rtl="0" eaLnBrk="0" fontAlgn="base" hangingPunct="0">
        <a:lnSpc>
          <a:spcPct val="120000"/>
        </a:lnSpc>
        <a:spcBef>
          <a:spcPts val="492"/>
        </a:spcBef>
        <a:spcAft>
          <a:spcPct val="0"/>
        </a:spcAft>
        <a:defRPr sz="2250" b="1">
          <a:solidFill>
            <a:srgbClr val="4D4E53"/>
          </a:solidFill>
          <a:latin typeface="Arial"/>
          <a:ea typeface="+mn-ea"/>
          <a:cs typeface="Arial"/>
          <a:sym typeface="Arial-BoldMT"/>
        </a:defRPr>
      </a:lvl1pPr>
      <a:lvl2pPr marL="200911" indent="-200911" algn="r" rtl="0" eaLnBrk="0" fontAlgn="base" hangingPunct="0">
        <a:lnSpc>
          <a:spcPct val="120000"/>
        </a:lnSpc>
        <a:spcBef>
          <a:spcPts val="492"/>
        </a:spcBef>
        <a:spcAft>
          <a:spcPct val="0"/>
        </a:spcAft>
        <a:defRPr sz="2250" b="1">
          <a:solidFill>
            <a:srgbClr val="4D4E53"/>
          </a:solidFill>
          <a:latin typeface="Arial"/>
          <a:ea typeface="+mn-ea"/>
          <a:cs typeface="Arial"/>
          <a:sym typeface="Arial-BoldMT"/>
        </a:defRPr>
      </a:lvl2pPr>
      <a:lvl3pPr marL="160729" indent="-160729" algn="r" rtl="0" eaLnBrk="0" fontAlgn="base" hangingPunct="0">
        <a:lnSpc>
          <a:spcPct val="120000"/>
        </a:lnSpc>
        <a:spcBef>
          <a:spcPts val="492"/>
        </a:spcBef>
        <a:spcAft>
          <a:spcPct val="0"/>
        </a:spcAft>
        <a:defRPr sz="2250" b="1">
          <a:solidFill>
            <a:srgbClr val="4D4E53"/>
          </a:solidFill>
          <a:latin typeface="Arial"/>
          <a:ea typeface="+mn-ea"/>
          <a:cs typeface="Arial"/>
          <a:sym typeface="Arial-BoldMT"/>
        </a:defRPr>
      </a:lvl3pPr>
      <a:lvl4pPr marL="160729" indent="-160729" algn="r" rtl="0" eaLnBrk="0" fontAlgn="base" hangingPunct="0">
        <a:lnSpc>
          <a:spcPct val="120000"/>
        </a:lnSpc>
        <a:spcBef>
          <a:spcPts val="492"/>
        </a:spcBef>
        <a:spcAft>
          <a:spcPct val="0"/>
        </a:spcAft>
        <a:defRPr sz="2250" b="1">
          <a:solidFill>
            <a:srgbClr val="4D4E53"/>
          </a:solidFill>
          <a:latin typeface="Arial"/>
          <a:ea typeface="+mn-ea"/>
          <a:cs typeface="Arial"/>
          <a:sym typeface="Arial-BoldMT"/>
        </a:defRPr>
      </a:lvl4pPr>
      <a:lvl5pPr marL="160729" indent="-160729" algn="r" rtl="0" eaLnBrk="0" fontAlgn="base" hangingPunct="0">
        <a:lnSpc>
          <a:spcPct val="120000"/>
        </a:lnSpc>
        <a:spcBef>
          <a:spcPts val="492"/>
        </a:spcBef>
        <a:spcAft>
          <a:spcPct val="0"/>
        </a:spcAft>
        <a:defRPr sz="2250" b="1">
          <a:solidFill>
            <a:srgbClr val="4D4E53"/>
          </a:solidFill>
          <a:latin typeface="Arial"/>
          <a:ea typeface="+mn-ea"/>
          <a:cs typeface="Arial"/>
          <a:sym typeface="Arial-BoldMT"/>
        </a:defRPr>
      </a:lvl5pPr>
      <a:lvl6pPr marL="482186" indent="-160729" algn="ctr" rtl="0" fontAlgn="base">
        <a:lnSpc>
          <a:spcPct val="120000"/>
        </a:lnSpc>
        <a:spcBef>
          <a:spcPts val="492"/>
        </a:spcBef>
        <a:spcAft>
          <a:spcPct val="0"/>
        </a:spcAft>
        <a:defRPr sz="2250">
          <a:solidFill>
            <a:srgbClr val="4D4E53"/>
          </a:solidFill>
          <a:latin typeface="+mn-lt"/>
          <a:ea typeface="+mn-ea"/>
          <a:cs typeface="+mn-cs"/>
          <a:sym typeface="Arial-BoldMT" charset="0"/>
        </a:defRPr>
      </a:lvl6pPr>
      <a:lvl7pPr marL="803643" indent="-160729" algn="ctr" rtl="0" fontAlgn="base">
        <a:lnSpc>
          <a:spcPct val="120000"/>
        </a:lnSpc>
        <a:spcBef>
          <a:spcPts val="492"/>
        </a:spcBef>
        <a:spcAft>
          <a:spcPct val="0"/>
        </a:spcAft>
        <a:defRPr sz="2250">
          <a:solidFill>
            <a:srgbClr val="4D4E53"/>
          </a:solidFill>
          <a:latin typeface="+mn-lt"/>
          <a:ea typeface="+mn-ea"/>
          <a:cs typeface="+mn-cs"/>
          <a:sym typeface="Arial-BoldMT" charset="0"/>
        </a:defRPr>
      </a:lvl7pPr>
      <a:lvl8pPr marL="1125101" indent="-160729" algn="ctr" rtl="0" fontAlgn="base">
        <a:lnSpc>
          <a:spcPct val="120000"/>
        </a:lnSpc>
        <a:spcBef>
          <a:spcPts val="492"/>
        </a:spcBef>
        <a:spcAft>
          <a:spcPct val="0"/>
        </a:spcAft>
        <a:defRPr sz="2250">
          <a:solidFill>
            <a:srgbClr val="4D4E53"/>
          </a:solidFill>
          <a:latin typeface="+mn-lt"/>
          <a:ea typeface="+mn-ea"/>
          <a:cs typeface="+mn-cs"/>
          <a:sym typeface="Arial-BoldMT" charset="0"/>
        </a:defRPr>
      </a:lvl8pPr>
      <a:lvl9pPr marL="1446558" indent="-160729" algn="ctr" rtl="0" fontAlgn="base">
        <a:lnSpc>
          <a:spcPct val="120000"/>
        </a:lnSpc>
        <a:spcBef>
          <a:spcPts val="492"/>
        </a:spcBef>
        <a:spcAft>
          <a:spcPct val="0"/>
        </a:spcAft>
        <a:defRPr sz="2250">
          <a:solidFill>
            <a:srgbClr val="4D4E53"/>
          </a:solidFill>
          <a:latin typeface="+mn-lt"/>
          <a:ea typeface="+mn-ea"/>
          <a:cs typeface="+mn-cs"/>
          <a:sym typeface="Arial-BoldMT"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76349"/>
          </a:xfrm>
          <a:custGeom>
            <a:avLst/>
            <a:gdLst/>
            <a:ahLst/>
            <a:cxnLst/>
            <a:rect l="l" t="t" r="r" b="b"/>
            <a:pathLst>
              <a:path w="13004800" h="108585">
                <a:moveTo>
                  <a:pt x="0" y="0"/>
                </a:moveTo>
                <a:lnTo>
                  <a:pt x="0" y="108203"/>
                </a:lnTo>
                <a:lnTo>
                  <a:pt x="13004291" y="108203"/>
                </a:lnTo>
                <a:lnTo>
                  <a:pt x="13004291" y="0"/>
                </a:lnTo>
                <a:lnTo>
                  <a:pt x="0" y="0"/>
                </a:lnTo>
                <a:close/>
              </a:path>
            </a:pathLst>
          </a:custGeom>
          <a:solidFill>
            <a:srgbClr val="90BAB9"/>
          </a:solidFill>
        </p:spPr>
        <p:txBody>
          <a:bodyPr wrap="square" lIns="0" tIns="0" rIns="0" bIns="0" rtlCol="0"/>
          <a:lstStyle/>
          <a:p>
            <a:endParaRPr sz="1266"/>
          </a:p>
        </p:txBody>
      </p:sp>
      <p:sp>
        <p:nvSpPr>
          <p:cNvPr id="17" name="bg object 17"/>
          <p:cNvSpPr/>
          <p:nvPr/>
        </p:nvSpPr>
        <p:spPr>
          <a:xfrm>
            <a:off x="0" y="6241851"/>
            <a:ext cx="12192000" cy="47327"/>
          </a:xfrm>
          <a:custGeom>
            <a:avLst/>
            <a:gdLst/>
            <a:ahLst/>
            <a:cxnLst/>
            <a:rect l="l" t="t" r="r" b="b"/>
            <a:pathLst>
              <a:path w="13004800" h="67309">
                <a:moveTo>
                  <a:pt x="0" y="67056"/>
                </a:moveTo>
                <a:lnTo>
                  <a:pt x="13004291" y="67056"/>
                </a:lnTo>
                <a:lnTo>
                  <a:pt x="13004291" y="0"/>
                </a:lnTo>
                <a:lnTo>
                  <a:pt x="0" y="0"/>
                </a:lnTo>
                <a:lnTo>
                  <a:pt x="0" y="67056"/>
                </a:lnTo>
                <a:close/>
              </a:path>
            </a:pathLst>
          </a:custGeom>
          <a:solidFill>
            <a:srgbClr val="90BAB9"/>
          </a:solidFill>
        </p:spPr>
        <p:txBody>
          <a:bodyPr wrap="square" lIns="0" tIns="0" rIns="0" bIns="0" rtlCol="0"/>
          <a:lstStyle/>
          <a:p>
            <a:endParaRPr sz="1266"/>
          </a:p>
        </p:txBody>
      </p:sp>
      <p:sp>
        <p:nvSpPr>
          <p:cNvPr id="18" name="bg object 18"/>
          <p:cNvSpPr/>
          <p:nvPr/>
        </p:nvSpPr>
        <p:spPr>
          <a:xfrm>
            <a:off x="0" y="6289000"/>
            <a:ext cx="12192000" cy="569268"/>
          </a:xfrm>
          <a:custGeom>
            <a:avLst/>
            <a:gdLst/>
            <a:ahLst/>
            <a:cxnLst/>
            <a:rect l="l" t="t" r="r" b="b"/>
            <a:pathLst>
              <a:path w="13004800" h="809625">
                <a:moveTo>
                  <a:pt x="13004292" y="0"/>
                </a:moveTo>
                <a:lnTo>
                  <a:pt x="0" y="0"/>
                </a:lnTo>
                <a:lnTo>
                  <a:pt x="0" y="809241"/>
                </a:lnTo>
                <a:lnTo>
                  <a:pt x="13004292" y="809241"/>
                </a:lnTo>
                <a:lnTo>
                  <a:pt x="13004292" y="0"/>
                </a:lnTo>
                <a:close/>
              </a:path>
            </a:pathLst>
          </a:custGeom>
          <a:solidFill>
            <a:srgbClr val="00978D"/>
          </a:solidFill>
        </p:spPr>
        <p:txBody>
          <a:bodyPr wrap="square" lIns="0" tIns="0" rIns="0" bIns="0" rtlCol="0"/>
          <a:lstStyle/>
          <a:p>
            <a:endParaRPr sz="1266"/>
          </a:p>
        </p:txBody>
      </p:sp>
      <p:pic>
        <p:nvPicPr>
          <p:cNvPr id="19" name="bg object 19"/>
          <p:cNvPicPr/>
          <p:nvPr/>
        </p:nvPicPr>
        <p:blipFill>
          <a:blip r:embed="rId7" cstate="print"/>
          <a:stretch>
            <a:fillRect/>
          </a:stretch>
        </p:blipFill>
        <p:spPr>
          <a:xfrm>
            <a:off x="10216991" y="6446520"/>
            <a:ext cx="1281588" cy="258247"/>
          </a:xfrm>
          <a:prstGeom prst="rect">
            <a:avLst/>
          </a:prstGeom>
        </p:spPr>
      </p:pic>
      <p:sp>
        <p:nvSpPr>
          <p:cNvPr id="2" name="Holder 2"/>
          <p:cNvSpPr>
            <a:spLocks noGrp="1"/>
          </p:cNvSpPr>
          <p:nvPr>
            <p:ph type="title"/>
          </p:nvPr>
        </p:nvSpPr>
        <p:spPr>
          <a:xfrm>
            <a:off x="1368265" y="367188"/>
            <a:ext cx="9455468" cy="646331"/>
          </a:xfrm>
          <a:prstGeom prst="rect">
            <a:avLst/>
          </a:prstGeom>
        </p:spPr>
        <p:txBody>
          <a:bodyPr wrap="square" lIns="0" tIns="0" rIns="0" bIns="0">
            <a:spAutoFit/>
          </a:bodyPr>
          <a:lstStyle>
            <a:lvl1pPr>
              <a:defRPr sz="4200" b="1" i="0">
                <a:solidFill>
                  <a:srgbClr val="00978E"/>
                </a:solidFill>
                <a:latin typeface="Georgia"/>
                <a:cs typeface="Georgia"/>
              </a:defRPr>
            </a:lvl1pPr>
          </a:lstStyle>
          <a:p>
            <a:endParaRPr/>
          </a:p>
        </p:txBody>
      </p:sp>
      <p:sp>
        <p:nvSpPr>
          <p:cNvPr id="3" name="Holder 3"/>
          <p:cNvSpPr>
            <a:spLocks noGrp="1"/>
          </p:cNvSpPr>
          <p:nvPr>
            <p:ph type="body" idx="1"/>
          </p:nvPr>
        </p:nvSpPr>
        <p:spPr>
          <a:xfrm>
            <a:off x="730759" y="1116229"/>
            <a:ext cx="1073048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89830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defRPr>
          <a:latin typeface="+mj-lt"/>
          <a:ea typeface="+mj-ea"/>
          <a:cs typeface="+mj-cs"/>
        </a:defRPr>
      </a:lvl1pPr>
    </p:titleStyle>
    <p:bodyStyle>
      <a:lvl1pPr marL="0">
        <a:defRPr>
          <a:latin typeface="+mn-lt"/>
          <a:ea typeface="+mn-ea"/>
          <a:cs typeface="+mn-cs"/>
        </a:defRPr>
      </a:lvl1pPr>
      <a:lvl2pPr marL="321457">
        <a:defRPr>
          <a:latin typeface="+mn-lt"/>
          <a:ea typeface="+mn-ea"/>
          <a:cs typeface="+mn-cs"/>
        </a:defRPr>
      </a:lvl2pPr>
      <a:lvl3pPr marL="642915">
        <a:defRPr>
          <a:latin typeface="+mn-lt"/>
          <a:ea typeface="+mn-ea"/>
          <a:cs typeface="+mn-cs"/>
        </a:defRPr>
      </a:lvl3pPr>
      <a:lvl4pPr marL="964372">
        <a:defRPr>
          <a:latin typeface="+mn-lt"/>
          <a:ea typeface="+mn-ea"/>
          <a:cs typeface="+mn-cs"/>
        </a:defRPr>
      </a:lvl4pPr>
      <a:lvl5pPr marL="1285829">
        <a:defRPr>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bodyStyle>
    <p:otherStyle>
      <a:lvl1pPr marL="0">
        <a:defRPr>
          <a:latin typeface="+mn-lt"/>
          <a:ea typeface="+mn-ea"/>
          <a:cs typeface="+mn-cs"/>
        </a:defRPr>
      </a:lvl1pPr>
      <a:lvl2pPr marL="321457">
        <a:defRPr>
          <a:latin typeface="+mn-lt"/>
          <a:ea typeface="+mn-ea"/>
          <a:cs typeface="+mn-cs"/>
        </a:defRPr>
      </a:lvl2pPr>
      <a:lvl3pPr marL="642915">
        <a:defRPr>
          <a:latin typeface="+mn-lt"/>
          <a:ea typeface="+mn-ea"/>
          <a:cs typeface="+mn-cs"/>
        </a:defRPr>
      </a:lvl3pPr>
      <a:lvl4pPr marL="964372">
        <a:defRPr>
          <a:latin typeface="+mn-lt"/>
          <a:ea typeface="+mn-ea"/>
          <a:cs typeface="+mn-cs"/>
        </a:defRPr>
      </a:lvl4pPr>
      <a:lvl5pPr marL="1285829">
        <a:defRPr>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wJmv_VW0D4c?feature=oembed" TargetMode="Externa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barnet.gov.uk/childrencentres" TargetMode="External"/><Relationship Id="rId2" Type="http://schemas.openxmlformats.org/officeDocument/2006/relationships/hyperlink" Target="https://www.barnet.gov.uk/children-and-families/early-help-children-young-people-and-families" TargetMode="Externa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hyperlink" Target="https://barnetcouncil.sharepoint.com/:v:/r/teams/ANDREAMARISAANDMARK/Shared%20Documents/General/VIDEOS/Autumn%20EH%20WH%20VOTC%20short.mp4?csf=1&amp;web=1&amp;e=yveBYG" TargetMode="External"/><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D194C9-BEDD-5FBC-E65C-92D406DD82E2}"/>
              </a:ext>
            </a:extLst>
          </p:cNvPr>
          <p:cNvPicPr>
            <a:picLocks noChangeAspect="1"/>
          </p:cNvPicPr>
          <p:nvPr/>
        </p:nvPicPr>
        <p:blipFill>
          <a:blip r:embed="rId2"/>
          <a:stretch>
            <a:fillRect/>
          </a:stretch>
        </p:blipFill>
        <p:spPr>
          <a:xfrm>
            <a:off x="0" y="5593404"/>
            <a:ext cx="12192000" cy="1264596"/>
          </a:xfrm>
          <a:prstGeom prst="rect">
            <a:avLst/>
          </a:prstGeom>
        </p:spPr>
      </p:pic>
      <p:pic>
        <p:nvPicPr>
          <p:cNvPr id="2" name="Picture 1">
            <a:extLst>
              <a:ext uri="{FF2B5EF4-FFF2-40B4-BE49-F238E27FC236}">
                <a16:creationId xmlns:a16="http://schemas.microsoft.com/office/drawing/2014/main" id="{DFD4E1BF-C148-014E-A8DF-12209BAB300C}"/>
              </a:ext>
            </a:extLst>
          </p:cNvPr>
          <p:cNvPicPr>
            <a:picLocks noChangeAspect="1"/>
          </p:cNvPicPr>
          <p:nvPr/>
        </p:nvPicPr>
        <p:blipFill>
          <a:blip r:embed="rId3"/>
          <a:stretch>
            <a:fillRect/>
          </a:stretch>
        </p:blipFill>
        <p:spPr>
          <a:xfrm>
            <a:off x="3372630" y="85554"/>
            <a:ext cx="5297883" cy="5401524"/>
          </a:xfrm>
          <a:prstGeom prst="rect">
            <a:avLst/>
          </a:prstGeom>
        </p:spPr>
      </p:pic>
    </p:spTree>
    <p:extLst>
      <p:ext uri="{BB962C8B-B14F-4D97-AF65-F5344CB8AC3E}">
        <p14:creationId xmlns:p14="http://schemas.microsoft.com/office/powerpoint/2010/main" val="34775218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6"/>
          <p:cNvPicPr>
            <a:picLocks noChangeAspect="1"/>
          </p:cNvPicPr>
          <p:nvPr/>
        </p:nvPicPr>
        <p:blipFill>
          <a:blip r:embed="rId4"/>
          <a:srcRect/>
          <a:stretch>
            <a:fillRect/>
          </a:stretch>
        </p:blipFill>
        <p:spPr>
          <a:xfrm>
            <a:off x="-38100" y="0"/>
            <a:ext cx="12276389" cy="98641"/>
          </a:xfrm>
          <a:prstGeom prst="rect">
            <a:avLst/>
          </a:prstGeom>
        </p:spPr>
      </p:pic>
      <p:grpSp>
        <p:nvGrpSpPr>
          <p:cNvPr id="6" name="Group 5">
            <a:extLst>
              <a:ext uri="{FF2B5EF4-FFF2-40B4-BE49-F238E27FC236}">
                <a16:creationId xmlns:a16="http://schemas.microsoft.com/office/drawing/2014/main" id="{9E1FF46A-9EDC-45DD-E4AC-76E46E0ED772}"/>
              </a:ext>
            </a:extLst>
          </p:cNvPr>
          <p:cNvGrpSpPr/>
          <p:nvPr/>
        </p:nvGrpSpPr>
        <p:grpSpPr>
          <a:xfrm>
            <a:off x="0" y="6026010"/>
            <a:ext cx="12238289" cy="831988"/>
            <a:chOff x="0" y="9039017"/>
            <a:chExt cx="18357434" cy="1247983"/>
          </a:xfrm>
        </p:grpSpPr>
        <p:pic>
          <p:nvPicPr>
            <p:cNvPr id="7" name="Picture 3">
              <a:extLst>
                <a:ext uri="{FF2B5EF4-FFF2-40B4-BE49-F238E27FC236}">
                  <a16:creationId xmlns:a16="http://schemas.microsoft.com/office/drawing/2014/main" id="{E4D0D857-7752-B919-876F-63CD41882703}"/>
                </a:ext>
              </a:extLst>
            </p:cNvPr>
            <p:cNvPicPr>
              <a:picLocks noChangeAspect="1"/>
            </p:cNvPicPr>
            <p:nvPr/>
          </p:nvPicPr>
          <p:blipFill>
            <a:blip r:embed="rId5"/>
            <a:srcRect/>
            <a:stretch>
              <a:fillRect/>
            </a:stretch>
          </p:blipFill>
          <p:spPr>
            <a:xfrm>
              <a:off x="0" y="9039017"/>
              <a:ext cx="18357434" cy="1247983"/>
            </a:xfrm>
            <a:prstGeom prst="rect">
              <a:avLst/>
            </a:prstGeom>
          </p:spPr>
        </p:pic>
        <p:grpSp>
          <p:nvGrpSpPr>
            <p:cNvPr id="12" name="Group 8">
              <a:extLst>
                <a:ext uri="{FF2B5EF4-FFF2-40B4-BE49-F238E27FC236}">
                  <a16:creationId xmlns:a16="http://schemas.microsoft.com/office/drawing/2014/main" id="{FDDCC670-C848-BA48-E6B3-1DB7A6EF574A}"/>
                </a:ext>
              </a:extLst>
            </p:cNvPr>
            <p:cNvGrpSpPr/>
            <p:nvPr/>
          </p:nvGrpSpPr>
          <p:grpSpPr>
            <a:xfrm>
              <a:off x="4576073" y="9252314"/>
              <a:ext cx="933207" cy="937390"/>
              <a:chOff x="14167" y="0"/>
              <a:chExt cx="6321665" cy="6350000"/>
            </a:xfrm>
          </p:grpSpPr>
          <p:sp>
            <p:nvSpPr>
              <p:cNvPr id="14" name="Freeform 9">
                <a:extLst>
                  <a:ext uri="{FF2B5EF4-FFF2-40B4-BE49-F238E27FC236}">
                    <a16:creationId xmlns:a16="http://schemas.microsoft.com/office/drawing/2014/main" id="{08CF9220-684E-AB55-DF81-693E0498820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988C"/>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grpSp>
      <p:sp>
        <p:nvSpPr>
          <p:cNvPr id="2" name="Rectangle 2">
            <a:extLst>
              <a:ext uri="{FF2B5EF4-FFF2-40B4-BE49-F238E27FC236}">
                <a16:creationId xmlns:a16="http://schemas.microsoft.com/office/drawing/2014/main" id="{A0B0B95F-579B-5CF6-8ACD-F8D951E94999}"/>
              </a:ext>
            </a:extLst>
          </p:cNvPr>
          <p:cNvSpPr>
            <a:spLocks noChangeArrowheads="1"/>
          </p:cNvSpPr>
          <p:nvPr/>
        </p:nvSpPr>
        <p:spPr bwMode="auto">
          <a:xfrm flipV="1">
            <a:off x="2363112" y="0"/>
            <a:ext cx="9828888" cy="3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Rectangle 4">
            <a:extLst>
              <a:ext uri="{FF2B5EF4-FFF2-40B4-BE49-F238E27FC236}">
                <a16:creationId xmlns:a16="http://schemas.microsoft.com/office/drawing/2014/main" id="{8F9A3E34-CDBB-E341-0485-CA9D1F0B80F4}"/>
              </a:ext>
            </a:extLst>
          </p:cNvPr>
          <p:cNvSpPr>
            <a:spLocks noChangeArrowheads="1"/>
          </p:cNvSpPr>
          <p:nvPr/>
        </p:nvSpPr>
        <p:spPr bwMode="auto">
          <a:xfrm flipV="1">
            <a:off x="2464712" y="101600"/>
            <a:ext cx="9828888" cy="3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5" name="Rectangle 6">
            <a:extLst>
              <a:ext uri="{FF2B5EF4-FFF2-40B4-BE49-F238E27FC236}">
                <a16:creationId xmlns:a16="http://schemas.microsoft.com/office/drawing/2014/main" id="{6673ECF6-E39A-EF42-BC35-3DCFCE66D96C}"/>
              </a:ext>
            </a:extLst>
          </p:cNvPr>
          <p:cNvSpPr>
            <a:spLocks noChangeArrowheads="1"/>
          </p:cNvSpPr>
          <p:nvPr/>
        </p:nvSpPr>
        <p:spPr bwMode="auto">
          <a:xfrm flipV="1">
            <a:off x="2566312" y="203200"/>
            <a:ext cx="9828888" cy="3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5" name="Rectangle 8">
            <a:extLst>
              <a:ext uri="{FF2B5EF4-FFF2-40B4-BE49-F238E27FC236}">
                <a16:creationId xmlns:a16="http://schemas.microsoft.com/office/drawing/2014/main" id="{A8140028-0245-7950-2F2C-3F8B24E2EAB1}"/>
              </a:ext>
            </a:extLst>
          </p:cNvPr>
          <p:cNvSpPr>
            <a:spLocks noChangeArrowheads="1"/>
          </p:cNvSpPr>
          <p:nvPr/>
        </p:nvSpPr>
        <p:spPr bwMode="auto">
          <a:xfrm flipV="1">
            <a:off x="2667912" y="304800"/>
            <a:ext cx="9828888" cy="3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9" name="TextBox 18">
            <a:extLst>
              <a:ext uri="{FF2B5EF4-FFF2-40B4-BE49-F238E27FC236}">
                <a16:creationId xmlns:a16="http://schemas.microsoft.com/office/drawing/2014/main" id="{50754830-4D26-7C89-60D5-DB843FB08FED}"/>
              </a:ext>
            </a:extLst>
          </p:cNvPr>
          <p:cNvSpPr txBox="1"/>
          <p:nvPr/>
        </p:nvSpPr>
        <p:spPr>
          <a:xfrm>
            <a:off x="340053" y="201529"/>
            <a:ext cx="4749027" cy="49244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u="sng">
                <a:cs typeface="Calibri"/>
              </a:rPr>
              <a:t>BACE Holidays</a:t>
            </a:r>
            <a:endParaRPr lang="en-US"/>
          </a:p>
        </p:txBody>
      </p:sp>
      <p:pic>
        <p:nvPicPr>
          <p:cNvPr id="3" name="Online Media 2" title="BACE Holidays Activity - Sports">
            <a:hlinkClick r:id="" action="ppaction://media"/>
            <a:extLst>
              <a:ext uri="{FF2B5EF4-FFF2-40B4-BE49-F238E27FC236}">
                <a16:creationId xmlns:a16="http://schemas.microsoft.com/office/drawing/2014/main" id="{9C2C9BB3-7B64-02FC-21D4-5DF2E829D697}"/>
              </a:ext>
            </a:extLst>
          </p:cNvPr>
          <p:cNvPicPr>
            <a:picLocks noRot="1" noChangeAspect="1"/>
          </p:cNvPicPr>
          <p:nvPr>
            <a:videoFile r:link="rId1"/>
          </p:nvPr>
        </p:nvPicPr>
        <p:blipFill>
          <a:blip r:embed="rId6"/>
          <a:stretch>
            <a:fillRect/>
          </a:stretch>
        </p:blipFill>
        <p:spPr>
          <a:xfrm>
            <a:off x="335653" y="772064"/>
            <a:ext cx="6576474" cy="4120550"/>
          </a:xfrm>
          <a:prstGeom prst="rect">
            <a:avLst/>
          </a:prstGeom>
        </p:spPr>
      </p:pic>
      <p:pic>
        <p:nvPicPr>
          <p:cNvPr id="8" name="Picture 7" descr="A person riding a bicycle&#10;&#10;Description automatically generated">
            <a:extLst>
              <a:ext uri="{FF2B5EF4-FFF2-40B4-BE49-F238E27FC236}">
                <a16:creationId xmlns:a16="http://schemas.microsoft.com/office/drawing/2014/main" id="{D40A6322-BD7D-5A2D-11EA-9470860E8A72}"/>
              </a:ext>
            </a:extLst>
          </p:cNvPr>
          <p:cNvPicPr>
            <a:picLocks noChangeAspect="1"/>
          </p:cNvPicPr>
          <p:nvPr/>
        </p:nvPicPr>
        <p:blipFill>
          <a:blip r:embed="rId7"/>
          <a:stretch>
            <a:fillRect/>
          </a:stretch>
        </p:blipFill>
        <p:spPr>
          <a:xfrm>
            <a:off x="7384211" y="2025"/>
            <a:ext cx="4180935" cy="5876290"/>
          </a:xfrm>
          <a:prstGeom prst="rect">
            <a:avLst/>
          </a:prstGeom>
        </p:spPr>
      </p:pic>
      <p:sp>
        <p:nvSpPr>
          <p:cNvPr id="9" name="TextBox 1">
            <a:extLst>
              <a:ext uri="{FF2B5EF4-FFF2-40B4-BE49-F238E27FC236}">
                <a16:creationId xmlns:a16="http://schemas.microsoft.com/office/drawing/2014/main" id="{09AB77B2-1286-F99C-FD3B-91C66C84409B}"/>
              </a:ext>
            </a:extLst>
          </p:cNvPr>
          <p:cNvSpPr txBox="1"/>
          <p:nvPr/>
        </p:nvSpPr>
        <p:spPr>
          <a:xfrm>
            <a:off x="4192439" y="4997571"/>
            <a:ext cx="2743200" cy="9387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latin typeface="Arial"/>
                <a:cs typeface="Calibri"/>
                <a:hlinkClick r:id="" action="ppaction://noaction"/>
              </a:rPr>
              <a:t>Winter BACE Magazine</a:t>
            </a:r>
            <a:r>
              <a:rPr lang="en-US" sz="1100">
                <a:latin typeface="Arial"/>
                <a:cs typeface="Calibri"/>
              </a:rPr>
              <a:t> – Partnership work with Better Gyms, BMX providers, Bread N Butter to create recipes, Cost of Living tips and advice, sign posting and much more. </a:t>
            </a:r>
          </a:p>
        </p:txBody>
      </p:sp>
      <p:sp>
        <p:nvSpPr>
          <p:cNvPr id="10" name="TextBox 1">
            <a:extLst>
              <a:ext uri="{FF2B5EF4-FFF2-40B4-BE49-F238E27FC236}">
                <a16:creationId xmlns:a16="http://schemas.microsoft.com/office/drawing/2014/main" id="{386BE071-3874-FB53-DD4E-FD8DD99E1E83}"/>
              </a:ext>
            </a:extLst>
          </p:cNvPr>
          <p:cNvSpPr txBox="1"/>
          <p:nvPr/>
        </p:nvSpPr>
        <p:spPr>
          <a:xfrm>
            <a:off x="310552" y="5170098"/>
            <a:ext cx="2743200" cy="6001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latin typeface="Arial"/>
                <a:cs typeface="Calibri"/>
                <a:hlinkClick r:id="" action="ppaction://noaction"/>
              </a:rPr>
              <a:t>BACE</a:t>
            </a:r>
            <a:r>
              <a:rPr lang="en-US" sz="1100">
                <a:latin typeface="Arial"/>
                <a:cs typeface="Calibri"/>
              </a:rPr>
              <a:t> Video with a provider and the feedback of why children and young people like to attend BACE Holidays</a:t>
            </a:r>
          </a:p>
        </p:txBody>
      </p:sp>
      <p:sp>
        <p:nvSpPr>
          <p:cNvPr id="11" name="Arrow: Up 10">
            <a:extLst>
              <a:ext uri="{FF2B5EF4-FFF2-40B4-BE49-F238E27FC236}">
                <a16:creationId xmlns:a16="http://schemas.microsoft.com/office/drawing/2014/main" id="{AE8AB3C5-BE4A-1031-C2BD-3A5396C2C03C}"/>
              </a:ext>
            </a:extLst>
          </p:cNvPr>
          <p:cNvSpPr/>
          <p:nvPr/>
        </p:nvSpPr>
        <p:spPr>
          <a:xfrm>
            <a:off x="2568237" y="4776598"/>
            <a:ext cx="560716" cy="575094"/>
          </a:xfrm>
          <a:prstGeom prst="up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71A7CCD-7605-931F-F74B-6A7AE88EDA90}"/>
              </a:ext>
            </a:extLst>
          </p:cNvPr>
          <p:cNvSpPr/>
          <p:nvPr/>
        </p:nvSpPr>
        <p:spPr>
          <a:xfrm rot="5400000">
            <a:off x="6924576" y="4977880"/>
            <a:ext cx="560716" cy="575094"/>
          </a:xfrm>
          <a:prstGeom prst="up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010275"/>
      </p:ext>
    </p:extLst>
  </p:cSld>
  <p:clrMapOvr>
    <a:masterClrMapping/>
  </p:clrMapOvr>
  <mc:AlternateContent xmlns:mc="http://schemas.openxmlformats.org/markup-compatibility/2006" xmlns:p14="http://schemas.microsoft.com/office/powerpoint/2010/main">
    <mc:Choice Requires="p14">
      <p:transition spd="slow" p14:dur="2000" advTm="17690"/>
    </mc:Choice>
    <mc:Fallback xmlns="">
      <p:transition spd="slow" advTm="176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045" y="1041299"/>
            <a:ext cx="3691979" cy="463437"/>
          </a:xfrm>
          <a:prstGeom prst="rect">
            <a:avLst/>
          </a:prstGeom>
        </p:spPr>
        <p:txBody>
          <a:bodyPr vert="horz" wrap="square" lIns="0" tIns="8930" rIns="0" bIns="0" rtlCol="0">
            <a:spAutoFit/>
          </a:bodyPr>
          <a:lstStyle/>
          <a:p>
            <a:pPr marL="8929">
              <a:spcBef>
                <a:spcPts val="70"/>
              </a:spcBef>
            </a:pPr>
            <a:r>
              <a:rPr spc="-4" dirty="0"/>
              <a:t>Time</a:t>
            </a:r>
            <a:r>
              <a:rPr spc="-42" dirty="0"/>
              <a:t> </a:t>
            </a:r>
            <a:r>
              <a:rPr spc="-4" dirty="0"/>
              <a:t>to</a:t>
            </a:r>
            <a:r>
              <a:rPr spc="-32" dirty="0"/>
              <a:t> </a:t>
            </a:r>
            <a:r>
              <a:rPr spc="-4" dirty="0"/>
              <a:t>Explore…..</a:t>
            </a:r>
          </a:p>
        </p:txBody>
      </p:sp>
      <p:sp>
        <p:nvSpPr>
          <p:cNvPr id="3" name="object 3"/>
          <p:cNvSpPr txBox="1"/>
          <p:nvPr/>
        </p:nvSpPr>
        <p:spPr>
          <a:xfrm>
            <a:off x="1890045" y="2107355"/>
            <a:ext cx="7091065" cy="701965"/>
          </a:xfrm>
          <a:prstGeom prst="rect">
            <a:avLst/>
          </a:prstGeom>
        </p:spPr>
        <p:txBody>
          <a:bodyPr vert="horz" wrap="square" lIns="0" tIns="9376" rIns="0" bIns="0" rtlCol="0">
            <a:spAutoFit/>
          </a:bodyPr>
          <a:lstStyle/>
          <a:p>
            <a:pPr marL="8929" marR="3572" defTabSz="642915">
              <a:spcBef>
                <a:spcPts val="74"/>
              </a:spcBef>
            </a:pPr>
            <a:r>
              <a:rPr sz="2250" u="heavy" spc="-11" dirty="0">
                <a:solidFill>
                  <a:srgbClr val="009999"/>
                </a:solidFill>
                <a:uFill>
                  <a:solidFill>
                    <a:srgbClr val="009999"/>
                  </a:solidFill>
                </a:uFill>
                <a:latin typeface="Calibri"/>
                <a:cs typeface="Calibri"/>
                <a:hlinkClick r:id="rId2"/>
              </a:rPr>
              <a:t>https://www.barnet.gov.uk/children-and-families/early-help- </a:t>
            </a:r>
            <a:r>
              <a:rPr sz="2250" spc="-499" dirty="0">
                <a:solidFill>
                  <a:srgbClr val="009999"/>
                </a:solidFill>
                <a:latin typeface="Calibri"/>
                <a:cs typeface="Calibri"/>
                <a:hlinkClick r:id="rId2"/>
              </a:rPr>
              <a:t> </a:t>
            </a:r>
            <a:r>
              <a:rPr sz="2250" u="heavy" spc="-4" dirty="0">
                <a:solidFill>
                  <a:srgbClr val="009999"/>
                </a:solidFill>
                <a:uFill>
                  <a:solidFill>
                    <a:srgbClr val="009999"/>
                  </a:solidFill>
                </a:uFill>
                <a:latin typeface="Calibri"/>
                <a:cs typeface="Calibri"/>
                <a:hlinkClick r:id="rId2"/>
              </a:rPr>
              <a:t>children-young-people-and-families</a:t>
            </a:r>
            <a:endParaRPr sz="2250" dirty="0">
              <a:solidFill>
                <a:prstClr val="black"/>
              </a:solidFill>
              <a:latin typeface="Calibri"/>
              <a:cs typeface="Calibri"/>
            </a:endParaRPr>
          </a:p>
        </p:txBody>
      </p:sp>
      <p:sp>
        <p:nvSpPr>
          <p:cNvPr id="4" name="object 4"/>
          <p:cNvSpPr txBox="1"/>
          <p:nvPr/>
        </p:nvSpPr>
        <p:spPr>
          <a:xfrm>
            <a:off x="1890045" y="4598688"/>
            <a:ext cx="5072508" cy="701514"/>
          </a:xfrm>
          <a:prstGeom prst="rect">
            <a:avLst/>
          </a:prstGeom>
        </p:spPr>
        <p:txBody>
          <a:bodyPr vert="horz" wrap="square" lIns="0" tIns="8930" rIns="0" bIns="0" rtlCol="0">
            <a:spAutoFit/>
          </a:bodyPr>
          <a:lstStyle/>
          <a:p>
            <a:pPr marL="8929" defTabSz="642915">
              <a:spcBef>
                <a:spcPts val="70"/>
              </a:spcBef>
            </a:pPr>
            <a:r>
              <a:rPr sz="2250" spc="-4" dirty="0">
                <a:solidFill>
                  <a:prstClr val="black"/>
                </a:solidFill>
                <a:latin typeface="Calibri"/>
                <a:cs typeface="Calibri"/>
              </a:rPr>
              <a:t>Barnet </a:t>
            </a:r>
            <a:r>
              <a:rPr sz="2250" spc="-21" dirty="0">
                <a:solidFill>
                  <a:prstClr val="black"/>
                </a:solidFill>
                <a:latin typeface="Calibri"/>
                <a:cs typeface="Calibri"/>
              </a:rPr>
              <a:t>Children’s</a:t>
            </a:r>
            <a:r>
              <a:rPr sz="2250" spc="4" dirty="0">
                <a:solidFill>
                  <a:prstClr val="black"/>
                </a:solidFill>
                <a:latin typeface="Calibri"/>
                <a:cs typeface="Calibri"/>
              </a:rPr>
              <a:t> </a:t>
            </a:r>
            <a:r>
              <a:rPr sz="2250" spc="-11" dirty="0">
                <a:solidFill>
                  <a:prstClr val="black"/>
                </a:solidFill>
                <a:latin typeface="Calibri"/>
                <a:cs typeface="Calibri"/>
              </a:rPr>
              <a:t>Centres</a:t>
            </a:r>
            <a:endParaRPr sz="2250" dirty="0">
              <a:solidFill>
                <a:prstClr val="black"/>
              </a:solidFill>
              <a:latin typeface="Calibri"/>
              <a:cs typeface="Calibri"/>
            </a:endParaRPr>
          </a:p>
          <a:p>
            <a:pPr marL="8929" defTabSz="642915"/>
            <a:r>
              <a:rPr sz="2250" u="heavy" spc="-14" dirty="0">
                <a:solidFill>
                  <a:srgbClr val="009999"/>
                </a:solidFill>
                <a:uFill>
                  <a:solidFill>
                    <a:srgbClr val="009999"/>
                  </a:solidFill>
                </a:uFill>
                <a:latin typeface="Calibri"/>
                <a:cs typeface="Calibri"/>
                <a:hlinkClick r:id="rId3"/>
              </a:rPr>
              <a:t>https://www.barnet.gov.uk/childrencentres</a:t>
            </a:r>
            <a:endParaRPr sz="2250" dirty="0">
              <a:solidFill>
                <a:prstClr val="black"/>
              </a:solidFill>
              <a:latin typeface="Calibri"/>
              <a:cs typeface="Calibri"/>
            </a:endParaRPr>
          </a:p>
        </p:txBody>
      </p:sp>
      <p:pic>
        <p:nvPicPr>
          <p:cNvPr id="6" name="object 6"/>
          <p:cNvPicPr/>
          <p:nvPr/>
        </p:nvPicPr>
        <p:blipFill>
          <a:blip r:embed="rId4" cstate="print"/>
          <a:stretch>
            <a:fillRect/>
          </a:stretch>
        </p:blipFill>
        <p:spPr>
          <a:xfrm>
            <a:off x="1890045" y="3276535"/>
            <a:ext cx="2440371" cy="9761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AB81-CB98-4D0E-B846-F308C73C26A0}"/>
              </a:ext>
            </a:extLst>
          </p:cNvPr>
          <p:cNvSpPr>
            <a:spLocks noGrp="1"/>
          </p:cNvSpPr>
          <p:nvPr>
            <p:ph type="title"/>
          </p:nvPr>
        </p:nvSpPr>
        <p:spPr>
          <a:xfrm>
            <a:off x="102032" y="554947"/>
            <a:ext cx="11857055" cy="519130"/>
          </a:xfrm>
        </p:spPr>
        <p:txBody>
          <a:bodyPr>
            <a:normAutofit/>
          </a:bodyPr>
          <a:lstStyle/>
          <a:p>
            <a:pPr algn="ctr"/>
            <a:r>
              <a:rPr lang="en-GB" b="1" dirty="0">
                <a:solidFill>
                  <a:srgbClr val="009999"/>
                </a:solidFill>
              </a:rPr>
              <a:t> Voice of the Child – Video</a:t>
            </a:r>
            <a:endParaRPr lang="en-GB" b="1" dirty="0">
              <a:solidFill>
                <a:srgbClr val="FF0000"/>
              </a:solidFill>
              <a:cs typeface="Calibri Light"/>
            </a:endParaRPr>
          </a:p>
          <a:p>
            <a:pPr algn="ctr"/>
            <a:endParaRPr lang="en-GB" b="1" dirty="0">
              <a:solidFill>
                <a:srgbClr val="009999"/>
              </a:solidFill>
              <a:cs typeface="Calibri Light"/>
            </a:endParaRPr>
          </a:p>
        </p:txBody>
      </p:sp>
      <p:sp>
        <p:nvSpPr>
          <p:cNvPr id="3" name="Content Placeholder 2">
            <a:extLst>
              <a:ext uri="{FF2B5EF4-FFF2-40B4-BE49-F238E27FC236}">
                <a16:creationId xmlns:a16="http://schemas.microsoft.com/office/drawing/2014/main" id="{517D73EA-39EE-4427-97A1-D201BEAE27A6}"/>
              </a:ext>
            </a:extLst>
          </p:cNvPr>
          <p:cNvSpPr>
            <a:spLocks noGrp="1"/>
          </p:cNvSpPr>
          <p:nvPr>
            <p:ph idx="1"/>
          </p:nvPr>
        </p:nvSpPr>
        <p:spPr>
          <a:xfrm>
            <a:off x="257085" y="1438252"/>
            <a:ext cx="11630115" cy="4738711"/>
          </a:xfrm>
        </p:spPr>
        <p:txBody>
          <a:bodyPr vert="horz" lIns="91440" tIns="45720" rIns="91440" bIns="45720" rtlCol="0" anchor="t">
            <a:normAutofit/>
          </a:bodyPr>
          <a:lstStyle/>
          <a:p>
            <a:pPr marL="0" indent="0">
              <a:buNone/>
            </a:pPr>
            <a:endParaRPr lang="en-GB" b="1">
              <a:latin typeface="Arial"/>
              <a:cs typeface="Arial"/>
            </a:endParaRPr>
          </a:p>
          <a:p>
            <a:pPr marL="0" indent="0">
              <a:buNone/>
            </a:pPr>
            <a:endParaRPr lang="en-GB">
              <a:latin typeface="Arial"/>
              <a:cs typeface="Arial"/>
            </a:endParaRPr>
          </a:p>
          <a:p>
            <a:pPr marL="0" indent="0">
              <a:buNone/>
            </a:pPr>
            <a:endParaRPr lang="en-GB" b="1">
              <a:latin typeface="Arial"/>
              <a:ea typeface="Calibri"/>
              <a:cs typeface="Arial"/>
            </a:endParaRPr>
          </a:p>
          <a:p>
            <a:endParaRPr lang="en-GB">
              <a:latin typeface="Arial" panose="020B0604020202020204" pitchFamily="34" charset="0"/>
              <a:ea typeface="Calibri"/>
              <a:cs typeface="Arial" panose="020B0604020202020204" pitchFamily="34" charset="0"/>
            </a:endParaRPr>
          </a:p>
        </p:txBody>
      </p:sp>
      <p:grpSp>
        <p:nvGrpSpPr>
          <p:cNvPr id="4" name="Group 5">
            <a:extLst>
              <a:ext uri="{FF2B5EF4-FFF2-40B4-BE49-F238E27FC236}">
                <a16:creationId xmlns:a16="http://schemas.microsoft.com/office/drawing/2014/main" id="{B657E255-31CF-4822-BCF2-D57D5C8C32B6}"/>
              </a:ext>
            </a:extLst>
          </p:cNvPr>
          <p:cNvGrpSpPr>
            <a:grpSpLocks/>
          </p:cNvGrpSpPr>
          <p:nvPr/>
        </p:nvGrpSpPr>
        <p:grpSpPr bwMode="auto">
          <a:xfrm>
            <a:off x="0" y="6311900"/>
            <a:ext cx="12192000" cy="546100"/>
            <a:chOff x="0" y="0"/>
            <a:chExt cx="8208" cy="554"/>
          </a:xfrm>
        </p:grpSpPr>
        <p:sp>
          <p:nvSpPr>
            <p:cNvPr id="5" name="Rectangle 2">
              <a:extLst>
                <a:ext uri="{FF2B5EF4-FFF2-40B4-BE49-F238E27FC236}">
                  <a16:creationId xmlns:a16="http://schemas.microsoft.com/office/drawing/2014/main" id="{7616F403-B242-4BB1-9F09-B687301B7C8B}"/>
                </a:ext>
              </a:extLst>
            </p:cNvPr>
            <p:cNvSpPr>
              <a:spLocks/>
            </p:cNvSpPr>
            <p:nvPr/>
          </p:nvSpPr>
          <p:spPr bwMode="auto">
            <a:xfrm>
              <a:off x="0" y="0"/>
              <a:ext cx="8208" cy="552"/>
            </a:xfrm>
            <a:prstGeom prst="rect">
              <a:avLst/>
            </a:prstGeom>
            <a:solidFill>
              <a:srgbClr val="90BBBA"/>
            </a:solidFill>
            <a:ln>
              <a:noFill/>
            </a:ln>
            <a:extLst>
              <a:ext uri="{91240B29-F687-4F45-9708-019B960494DF}">
                <a14:hiddenLine xmlns:a14="http://schemas.microsoft.com/office/drawing/2010/main" w="12700">
                  <a:solidFill>
                    <a:schemeClr val="tx1"/>
                  </a:solidFill>
                  <a:round/>
                  <a:headEnd/>
                  <a:tailEnd/>
                </a14:hiddenLine>
              </a:ext>
            </a:extLst>
          </p:spPr>
          <p:txBody>
            <a:bodyPr lIns="0" tIns="0" rIns="0" bIns="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endParaRPr lang="en-US" altLang="en-US" sz="2000">
                <a:solidFill>
                  <a:srgbClr val="636363"/>
                </a:solidFill>
                <a:latin typeface="Arial" panose="020B0604020202020204" pitchFamily="34" charset="0"/>
                <a:ea typeface="ヒラギノ角ゴ ProN W3"/>
                <a:cs typeface="ヒラギノ角ゴ ProN W6"/>
                <a:sym typeface="Arial" panose="020B0604020202020204" pitchFamily="34" charset="0"/>
              </a:endParaRPr>
            </a:p>
          </p:txBody>
        </p:sp>
        <p:sp>
          <p:nvSpPr>
            <p:cNvPr id="6" name="Rectangle 3">
              <a:extLst>
                <a:ext uri="{FF2B5EF4-FFF2-40B4-BE49-F238E27FC236}">
                  <a16:creationId xmlns:a16="http://schemas.microsoft.com/office/drawing/2014/main" id="{11B2C129-1D27-4211-B038-390D0B679DD7}"/>
                </a:ext>
              </a:extLst>
            </p:cNvPr>
            <p:cNvSpPr>
              <a:spLocks/>
            </p:cNvSpPr>
            <p:nvPr/>
          </p:nvSpPr>
          <p:spPr bwMode="auto">
            <a:xfrm>
              <a:off x="8" y="42"/>
              <a:ext cx="8200" cy="512"/>
            </a:xfrm>
            <a:prstGeom prst="rect">
              <a:avLst/>
            </a:prstGeom>
            <a:solidFill>
              <a:srgbClr val="00988D"/>
            </a:solidFill>
            <a:ln>
              <a:noFill/>
            </a:ln>
            <a:extLst>
              <a:ext uri="{91240B29-F687-4F45-9708-019B960494DF}">
                <a14:hiddenLine xmlns:a14="http://schemas.microsoft.com/office/drawing/2010/main" w="12700">
                  <a:solidFill>
                    <a:schemeClr val="tx1"/>
                  </a:solidFill>
                  <a:round/>
                  <a:headEnd/>
                  <a:tailEnd/>
                </a14:hiddenLine>
              </a:ext>
            </a:extLst>
          </p:spPr>
          <p:txBody>
            <a:bodyPr lIns="0" tIns="0" rIns="0" bIns="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endParaRPr lang="en-US" altLang="en-US" sz="2000">
                <a:solidFill>
                  <a:srgbClr val="636363"/>
                </a:solidFill>
                <a:latin typeface="Arial" panose="020B0604020202020204" pitchFamily="34" charset="0"/>
                <a:ea typeface="ヒラギノ角ゴ ProN W3"/>
                <a:cs typeface="ヒラギノ角ゴ ProN W6"/>
                <a:sym typeface="Arial" panose="020B0604020202020204" pitchFamily="34" charset="0"/>
              </a:endParaRPr>
            </a:p>
          </p:txBody>
        </p:sp>
        <p:pic>
          <p:nvPicPr>
            <p:cNvPr id="7" name="Picture 4">
              <a:extLst>
                <a:ext uri="{FF2B5EF4-FFF2-40B4-BE49-F238E27FC236}">
                  <a16:creationId xmlns:a16="http://schemas.microsoft.com/office/drawing/2014/main" id="{C58AA42F-FCA4-4A35-808D-2A63A0037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 y="183"/>
              <a:ext cx="8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grpSp>
      <p:sp>
        <p:nvSpPr>
          <p:cNvPr id="9" name="TextBox 8">
            <a:extLst>
              <a:ext uri="{FF2B5EF4-FFF2-40B4-BE49-F238E27FC236}">
                <a16:creationId xmlns:a16="http://schemas.microsoft.com/office/drawing/2014/main" id="{FB5B71B1-6A0F-C877-9AD0-E68D514D45A2}"/>
              </a:ext>
            </a:extLst>
          </p:cNvPr>
          <p:cNvSpPr txBox="1"/>
          <p:nvPr/>
        </p:nvSpPr>
        <p:spPr>
          <a:xfrm>
            <a:off x="1309511" y="1563511"/>
            <a:ext cx="62467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7030A0"/>
                </a:solidFill>
                <a:hlinkClick r:id="rId3">
                  <a:extLst>
                    <a:ext uri="{A12FA001-AC4F-418D-AE19-62706E023703}">
                      <ahyp:hlinkClr xmlns:ahyp="http://schemas.microsoft.com/office/drawing/2018/hyperlinkcolor" val="tx"/>
                    </a:ext>
                  </a:extLst>
                </a:hlinkClick>
              </a:rPr>
              <a:t>EH - LISTENING TO YOUNG PEOPLE</a:t>
            </a:r>
            <a:r>
              <a:rPr lang="en-US" sz="3200" dirty="0">
                <a:solidFill>
                  <a:srgbClr val="FF0000"/>
                </a:solidFill>
                <a:hlinkClick r:id="rId3">
                  <a:extLst>
                    <a:ext uri="{A12FA001-AC4F-418D-AE19-62706E023703}">
                      <ahyp:hlinkClr xmlns:ahyp="http://schemas.microsoft.com/office/drawing/2018/hyperlinkcolor" val="tx"/>
                    </a:ext>
                  </a:extLst>
                </a:hlinkClick>
              </a:rPr>
              <a:t> </a:t>
            </a:r>
          </a:p>
        </p:txBody>
      </p:sp>
      <p:pic>
        <p:nvPicPr>
          <p:cNvPr id="8" name="Picture 7" descr="Image result for listening to children and young people">
            <a:extLst>
              <a:ext uri="{FF2B5EF4-FFF2-40B4-BE49-F238E27FC236}">
                <a16:creationId xmlns:a16="http://schemas.microsoft.com/office/drawing/2014/main" id="{153C4A4B-E031-15B1-E0B7-BC5D6E3232F1}"/>
              </a:ext>
            </a:extLst>
          </p:cNvPr>
          <p:cNvPicPr>
            <a:picLocks noChangeAspect="1"/>
          </p:cNvPicPr>
          <p:nvPr/>
        </p:nvPicPr>
        <p:blipFill>
          <a:blip r:embed="rId4"/>
          <a:stretch>
            <a:fillRect/>
          </a:stretch>
        </p:blipFill>
        <p:spPr>
          <a:xfrm>
            <a:off x="679330" y="2739695"/>
            <a:ext cx="4737339" cy="3161401"/>
          </a:xfrm>
          <a:prstGeom prst="rect">
            <a:avLst/>
          </a:prstGeom>
        </p:spPr>
      </p:pic>
      <p:pic>
        <p:nvPicPr>
          <p:cNvPr id="10" name="Picture 9" descr="Image result for young person feed back">
            <a:extLst>
              <a:ext uri="{FF2B5EF4-FFF2-40B4-BE49-F238E27FC236}">
                <a16:creationId xmlns:a16="http://schemas.microsoft.com/office/drawing/2014/main" id="{C6907A23-ECA7-43B6-68E5-3FB79A507AE6}"/>
              </a:ext>
            </a:extLst>
          </p:cNvPr>
          <p:cNvPicPr>
            <a:picLocks noChangeAspect="1"/>
          </p:cNvPicPr>
          <p:nvPr/>
        </p:nvPicPr>
        <p:blipFill>
          <a:blip r:embed="rId5"/>
          <a:stretch>
            <a:fillRect/>
          </a:stretch>
        </p:blipFill>
        <p:spPr>
          <a:xfrm>
            <a:off x="6065806" y="2646514"/>
            <a:ext cx="4761783" cy="3160860"/>
          </a:xfrm>
          <a:prstGeom prst="rect">
            <a:avLst/>
          </a:prstGeom>
        </p:spPr>
      </p:pic>
    </p:spTree>
    <p:extLst>
      <p:ext uri="{BB962C8B-B14F-4D97-AF65-F5344CB8AC3E}">
        <p14:creationId xmlns:p14="http://schemas.microsoft.com/office/powerpoint/2010/main" val="153762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D194C9-BEDD-5FBC-E65C-92D406DD82E2}"/>
              </a:ext>
            </a:extLst>
          </p:cNvPr>
          <p:cNvPicPr>
            <a:picLocks noChangeAspect="1"/>
          </p:cNvPicPr>
          <p:nvPr/>
        </p:nvPicPr>
        <p:blipFill>
          <a:blip r:embed="rId2"/>
          <a:stretch>
            <a:fillRect/>
          </a:stretch>
        </p:blipFill>
        <p:spPr>
          <a:xfrm>
            <a:off x="0" y="5593404"/>
            <a:ext cx="12192000" cy="1264596"/>
          </a:xfrm>
          <a:prstGeom prst="rect">
            <a:avLst/>
          </a:prstGeom>
        </p:spPr>
      </p:pic>
      <p:sp>
        <p:nvSpPr>
          <p:cNvPr id="3" name="TextBox 2">
            <a:extLst>
              <a:ext uri="{FF2B5EF4-FFF2-40B4-BE49-F238E27FC236}">
                <a16:creationId xmlns:a16="http://schemas.microsoft.com/office/drawing/2014/main" id="{224D5E7B-BDBA-4099-9EAB-3C05480108A8}"/>
              </a:ext>
            </a:extLst>
          </p:cNvPr>
          <p:cNvSpPr txBox="1"/>
          <p:nvPr/>
        </p:nvSpPr>
        <p:spPr>
          <a:xfrm>
            <a:off x="2232838" y="542261"/>
            <a:ext cx="6820785" cy="4281813"/>
          </a:xfrm>
          <a:prstGeom prst="rect">
            <a:avLst/>
          </a:prstGeom>
          <a:noFill/>
        </p:spPr>
        <p:txBody>
          <a:bodyPr wrap="square">
            <a:spAutoFit/>
          </a:bodyPr>
          <a:lstStyle/>
          <a:p>
            <a:pPr marL="0" indent="0">
              <a:buNone/>
              <a:defRPr/>
            </a:pPr>
            <a:r>
              <a:rPr kumimoji="0" lang="en-GB" altLang="en-US" sz="2812" b="1" i="0" u="none" strike="noStrike" kern="0" cap="none" spc="0" normalizeH="0" baseline="0" noProof="0" dirty="0">
                <a:ln>
                  <a:noFill/>
                </a:ln>
                <a:solidFill>
                  <a:srgbClr val="00988E"/>
                </a:solidFill>
                <a:effectLst/>
                <a:uLnTx/>
                <a:uFillTx/>
                <a:latin typeface="Georgia" panose="02040502050405020303" pitchFamily="18" charset="0"/>
                <a:cs typeface="Georgia" panose="02040502050405020303" pitchFamily="18" charset="0"/>
                <a:sym typeface="Georgia-Bold"/>
              </a:rPr>
              <a:t>Barnet Family Services  - Child And Family (Early Help)</a:t>
            </a:r>
          </a:p>
          <a:p>
            <a:pPr marL="0" indent="0">
              <a:buNone/>
              <a:defRPr/>
            </a:pPr>
            <a:endParaRPr lang="en-GB" sz="2400" dirty="0">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v"/>
              <a:defRPr/>
            </a:pPr>
            <a:r>
              <a:rPr lang="en-GB" sz="2400" dirty="0">
                <a:solidFill>
                  <a:srgbClr val="181D80"/>
                </a:solidFill>
                <a:latin typeface="Arial" panose="020B0604020202020204" pitchFamily="34" charset="0"/>
                <a:cs typeface="Arial" panose="020B0604020202020204" pitchFamily="34" charset="0"/>
              </a:rPr>
              <a:t>Early Help Assessment Team</a:t>
            </a:r>
          </a:p>
          <a:p>
            <a:pPr>
              <a:buFont typeface="Wingdings" panose="05000000000000000000" pitchFamily="2" charset="2"/>
              <a:buChar char="v"/>
              <a:defRPr/>
            </a:pPr>
            <a:r>
              <a:rPr lang="en-GB" sz="2400" dirty="0">
                <a:solidFill>
                  <a:srgbClr val="181D80"/>
                </a:solidFill>
                <a:latin typeface="Arial" panose="020B0604020202020204" pitchFamily="34" charset="0"/>
                <a:cs typeface="Arial" panose="020B0604020202020204" pitchFamily="34" charset="0"/>
              </a:rPr>
              <a:t>Children’s Centres</a:t>
            </a:r>
          </a:p>
          <a:p>
            <a:pPr>
              <a:buFont typeface="Wingdings" panose="05000000000000000000" pitchFamily="2" charset="2"/>
              <a:buChar char="v"/>
              <a:defRPr/>
            </a:pPr>
            <a:r>
              <a:rPr lang="en-GB" sz="2400" dirty="0">
                <a:solidFill>
                  <a:srgbClr val="181D80"/>
                </a:solidFill>
                <a:latin typeface="Arial" panose="020B0604020202020204" pitchFamily="34" charset="0"/>
                <a:cs typeface="Arial" panose="020B0604020202020204" pitchFamily="34" charset="0"/>
              </a:rPr>
              <a:t>Youth Service (Positive Activities, BACE, DofE)</a:t>
            </a:r>
          </a:p>
          <a:p>
            <a:pPr>
              <a:buFont typeface="Wingdings" panose="05000000000000000000" pitchFamily="2" charset="2"/>
              <a:buChar char="v"/>
              <a:defRPr/>
            </a:pPr>
            <a:r>
              <a:rPr lang="en-GB" sz="2400" dirty="0">
                <a:solidFill>
                  <a:srgbClr val="181D80"/>
                </a:solidFill>
                <a:latin typeface="Arial" panose="020B0604020202020204" pitchFamily="34" charset="0"/>
                <a:cs typeface="Arial" panose="020B0604020202020204" pitchFamily="34" charset="0"/>
              </a:rPr>
              <a:t>Early Years/childcare</a:t>
            </a:r>
          </a:p>
          <a:p>
            <a:pPr>
              <a:buFont typeface="Wingdings" panose="05000000000000000000" pitchFamily="2" charset="2"/>
              <a:buChar char="v"/>
              <a:defRPr/>
            </a:pPr>
            <a:r>
              <a:rPr lang="en-GB" sz="2400" dirty="0">
                <a:solidFill>
                  <a:srgbClr val="181D80"/>
                </a:solidFill>
                <a:latin typeface="Arial" panose="020B0604020202020204" pitchFamily="34" charset="0"/>
                <a:cs typeface="Arial" panose="020B0604020202020204" pitchFamily="34" charset="0"/>
              </a:rPr>
              <a:t>Supported Families’ Consultants (seconded from other agencies)</a:t>
            </a:r>
          </a:p>
          <a:p>
            <a:pPr>
              <a:buFont typeface="Wingdings" panose="05000000000000000000" pitchFamily="2" charset="2"/>
              <a:buChar char="v"/>
              <a:defRPr/>
            </a:pPr>
            <a:r>
              <a:rPr lang="en-GB" sz="2400" dirty="0">
                <a:solidFill>
                  <a:srgbClr val="181D80"/>
                </a:solidFill>
                <a:latin typeface="Arial" panose="020B0604020202020204" pitchFamily="34" charset="0"/>
                <a:cs typeface="Arial" panose="020B0604020202020204" pitchFamily="34" charset="0"/>
              </a:rPr>
              <a:t>Linked with Barnet Integrated Clinical (BICs) Service</a:t>
            </a:r>
          </a:p>
        </p:txBody>
      </p:sp>
    </p:spTree>
    <p:extLst>
      <p:ext uri="{BB962C8B-B14F-4D97-AF65-F5344CB8AC3E}">
        <p14:creationId xmlns:p14="http://schemas.microsoft.com/office/powerpoint/2010/main" val="14548897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6492" y="142160"/>
            <a:ext cx="7718822" cy="917856"/>
          </a:xfrm>
          <a:prstGeom prst="rect">
            <a:avLst/>
          </a:prstGeom>
        </p:spPr>
        <p:txBody>
          <a:bodyPr vert="horz" wrap="square" lIns="0" tIns="8930" rIns="0" bIns="0" rtlCol="0">
            <a:spAutoFit/>
          </a:bodyPr>
          <a:lstStyle/>
          <a:p>
            <a:pPr marL="49558" marR="3572" indent="-41074">
              <a:spcBef>
                <a:spcPts val="70"/>
              </a:spcBef>
            </a:pPr>
            <a:r>
              <a:rPr spc="-4" dirty="0"/>
              <a:t>Working</a:t>
            </a:r>
            <a:r>
              <a:rPr spc="-18" dirty="0"/>
              <a:t> </a:t>
            </a:r>
            <a:r>
              <a:rPr dirty="0"/>
              <a:t>across</a:t>
            </a:r>
            <a:r>
              <a:rPr spc="-18" dirty="0"/>
              <a:t> </a:t>
            </a:r>
            <a:r>
              <a:rPr spc="-4" dirty="0"/>
              <a:t>the</a:t>
            </a:r>
            <a:r>
              <a:rPr spc="-14" dirty="0"/>
              <a:t> </a:t>
            </a:r>
            <a:r>
              <a:rPr spc="-4" dirty="0"/>
              <a:t>whole</a:t>
            </a:r>
            <a:r>
              <a:rPr spc="-21" dirty="0"/>
              <a:t> </a:t>
            </a:r>
            <a:r>
              <a:rPr spc="-4" dirty="0"/>
              <a:t>continuum</a:t>
            </a:r>
            <a:r>
              <a:rPr spc="-14" dirty="0"/>
              <a:t> </a:t>
            </a:r>
            <a:r>
              <a:rPr dirty="0"/>
              <a:t>of </a:t>
            </a:r>
            <a:r>
              <a:rPr spc="-742" dirty="0"/>
              <a:t> </a:t>
            </a:r>
            <a:r>
              <a:rPr dirty="0"/>
              <a:t>need</a:t>
            </a:r>
            <a:r>
              <a:rPr spc="-4" dirty="0"/>
              <a:t> </a:t>
            </a:r>
            <a:r>
              <a:rPr spc="-7" dirty="0"/>
              <a:t>and</a:t>
            </a:r>
            <a:r>
              <a:rPr dirty="0"/>
              <a:t> support</a:t>
            </a:r>
          </a:p>
        </p:txBody>
      </p:sp>
      <p:sp>
        <p:nvSpPr>
          <p:cNvPr id="3" name="object 3"/>
          <p:cNvSpPr txBox="1"/>
          <p:nvPr/>
        </p:nvSpPr>
        <p:spPr>
          <a:xfrm>
            <a:off x="2072068" y="1388387"/>
            <a:ext cx="7889379" cy="4448951"/>
          </a:xfrm>
          <a:prstGeom prst="rect">
            <a:avLst/>
          </a:prstGeom>
        </p:spPr>
        <p:txBody>
          <a:bodyPr vert="horz" wrap="square" lIns="0" tIns="8930" rIns="0" bIns="0" rtlCol="0">
            <a:spAutoFit/>
          </a:bodyPr>
          <a:lstStyle/>
          <a:p>
            <a:pPr marL="330387" marR="216984" indent="-321457" defTabSz="642915">
              <a:lnSpc>
                <a:spcPct val="120000"/>
              </a:lnSpc>
              <a:spcBef>
                <a:spcPts val="70"/>
              </a:spcBef>
              <a:buClr>
                <a:srgbClr val="00978E"/>
              </a:buClr>
              <a:buFont typeface="Arial MT"/>
              <a:buChar char="•"/>
              <a:tabLst>
                <a:tab pos="329940" algn="l"/>
                <a:tab pos="330387" algn="l"/>
              </a:tabLst>
            </a:pPr>
            <a:r>
              <a:rPr sz="2109" b="1" spc="-4" dirty="0">
                <a:solidFill>
                  <a:srgbClr val="171D80"/>
                </a:solidFill>
                <a:latin typeface="Arial"/>
                <a:cs typeface="Arial"/>
              </a:rPr>
              <a:t>Universal-</a:t>
            </a:r>
            <a:r>
              <a:rPr sz="2109" b="1" dirty="0">
                <a:solidFill>
                  <a:srgbClr val="171D80"/>
                </a:solidFill>
                <a:latin typeface="Arial"/>
                <a:cs typeface="Arial"/>
              </a:rPr>
              <a:t> </a:t>
            </a:r>
            <a:r>
              <a:rPr sz="2109" b="1" dirty="0">
                <a:solidFill>
                  <a:srgbClr val="4D4E52"/>
                </a:solidFill>
                <a:latin typeface="Arial"/>
                <a:cs typeface="Arial"/>
              </a:rPr>
              <a:t>drop-in</a:t>
            </a:r>
            <a:r>
              <a:rPr sz="2109" b="1" spc="14" dirty="0">
                <a:solidFill>
                  <a:srgbClr val="4D4E52"/>
                </a:solidFill>
                <a:latin typeface="Arial"/>
                <a:cs typeface="Arial"/>
              </a:rPr>
              <a:t> </a:t>
            </a:r>
            <a:r>
              <a:rPr sz="2109" b="1" spc="-4" dirty="0">
                <a:solidFill>
                  <a:srgbClr val="4D4E52"/>
                </a:solidFill>
                <a:latin typeface="Arial"/>
                <a:cs typeface="Arial"/>
              </a:rPr>
              <a:t>services</a:t>
            </a:r>
            <a:r>
              <a:rPr sz="2109" b="1" spc="-7" dirty="0">
                <a:solidFill>
                  <a:srgbClr val="4D4E52"/>
                </a:solidFill>
                <a:latin typeface="Arial"/>
                <a:cs typeface="Arial"/>
              </a:rPr>
              <a:t> </a:t>
            </a:r>
            <a:r>
              <a:rPr sz="2109" b="1" spc="-4" dirty="0">
                <a:solidFill>
                  <a:srgbClr val="4D4E52"/>
                </a:solidFill>
                <a:latin typeface="Arial"/>
                <a:cs typeface="Arial"/>
              </a:rPr>
              <a:t>available</a:t>
            </a:r>
            <a:r>
              <a:rPr sz="2109" b="1" spc="7" dirty="0">
                <a:solidFill>
                  <a:srgbClr val="4D4E52"/>
                </a:solidFill>
                <a:latin typeface="Arial"/>
                <a:cs typeface="Arial"/>
              </a:rPr>
              <a:t> </a:t>
            </a:r>
            <a:r>
              <a:rPr sz="2109" b="1" dirty="0">
                <a:solidFill>
                  <a:srgbClr val="4D4E52"/>
                </a:solidFill>
                <a:latin typeface="Arial"/>
                <a:cs typeface="Arial"/>
              </a:rPr>
              <a:t>to</a:t>
            </a:r>
            <a:r>
              <a:rPr sz="2109" b="1" spc="11" dirty="0">
                <a:solidFill>
                  <a:srgbClr val="4D4E52"/>
                </a:solidFill>
                <a:latin typeface="Arial"/>
                <a:cs typeface="Arial"/>
              </a:rPr>
              <a:t> </a:t>
            </a:r>
            <a:r>
              <a:rPr sz="2109" b="1" dirty="0">
                <a:solidFill>
                  <a:srgbClr val="4D4E52"/>
                </a:solidFill>
                <a:latin typeface="Arial"/>
                <a:cs typeface="Arial"/>
              </a:rPr>
              <a:t>all</a:t>
            </a:r>
            <a:r>
              <a:rPr sz="2109" b="1" spc="7" dirty="0">
                <a:solidFill>
                  <a:srgbClr val="4D4E52"/>
                </a:solidFill>
                <a:latin typeface="Arial"/>
                <a:cs typeface="Arial"/>
              </a:rPr>
              <a:t> </a:t>
            </a:r>
            <a:r>
              <a:rPr sz="2109" b="1" spc="-4" dirty="0">
                <a:solidFill>
                  <a:srgbClr val="4D4E52"/>
                </a:solidFill>
                <a:latin typeface="Arial"/>
                <a:cs typeface="Arial"/>
              </a:rPr>
              <a:t>children/young </a:t>
            </a:r>
            <a:r>
              <a:rPr sz="2109" b="1" spc="-576" dirty="0">
                <a:solidFill>
                  <a:srgbClr val="4D4E52"/>
                </a:solidFill>
                <a:latin typeface="Arial"/>
                <a:cs typeface="Arial"/>
              </a:rPr>
              <a:t> </a:t>
            </a:r>
            <a:r>
              <a:rPr sz="2109" b="1" spc="-4" dirty="0">
                <a:solidFill>
                  <a:srgbClr val="4D4E52"/>
                </a:solidFill>
                <a:latin typeface="Arial"/>
                <a:cs typeface="Arial"/>
              </a:rPr>
              <a:t>people/families</a:t>
            </a:r>
            <a:r>
              <a:rPr sz="2109" b="1" spc="18" dirty="0">
                <a:solidFill>
                  <a:srgbClr val="4D4E52"/>
                </a:solidFill>
                <a:latin typeface="Arial"/>
                <a:cs typeface="Arial"/>
              </a:rPr>
              <a:t> </a:t>
            </a:r>
            <a:r>
              <a:rPr sz="2109" b="1" dirty="0">
                <a:solidFill>
                  <a:srgbClr val="4D4E52"/>
                </a:solidFill>
                <a:latin typeface="Arial"/>
                <a:cs typeface="Arial"/>
              </a:rPr>
              <a:t>from venues</a:t>
            </a:r>
            <a:r>
              <a:rPr sz="2109" b="1" spc="-11" dirty="0">
                <a:solidFill>
                  <a:srgbClr val="4D4E52"/>
                </a:solidFill>
                <a:latin typeface="Arial"/>
                <a:cs typeface="Arial"/>
              </a:rPr>
              <a:t> </a:t>
            </a:r>
            <a:r>
              <a:rPr sz="2109" b="1" dirty="0">
                <a:solidFill>
                  <a:srgbClr val="4D4E52"/>
                </a:solidFill>
                <a:latin typeface="Arial"/>
                <a:cs typeface="Arial"/>
              </a:rPr>
              <a:t>across</a:t>
            </a:r>
            <a:r>
              <a:rPr sz="2109" b="1" spc="-11" dirty="0">
                <a:solidFill>
                  <a:srgbClr val="4D4E52"/>
                </a:solidFill>
                <a:latin typeface="Arial"/>
                <a:cs typeface="Arial"/>
              </a:rPr>
              <a:t> </a:t>
            </a:r>
            <a:r>
              <a:rPr sz="2109" b="1" dirty="0">
                <a:solidFill>
                  <a:srgbClr val="4D4E52"/>
                </a:solidFill>
                <a:latin typeface="Arial"/>
                <a:cs typeface="Arial"/>
              </a:rPr>
              <a:t>the</a:t>
            </a:r>
            <a:r>
              <a:rPr sz="2109" b="1" spc="4" dirty="0">
                <a:solidFill>
                  <a:srgbClr val="4D4E52"/>
                </a:solidFill>
                <a:latin typeface="Arial"/>
                <a:cs typeface="Arial"/>
              </a:rPr>
              <a:t> </a:t>
            </a:r>
            <a:r>
              <a:rPr sz="2109" b="1" dirty="0">
                <a:solidFill>
                  <a:srgbClr val="4D4E52"/>
                </a:solidFill>
                <a:latin typeface="Arial"/>
                <a:cs typeface="Arial"/>
              </a:rPr>
              <a:t>Hubs</a:t>
            </a:r>
            <a:endParaRPr sz="2109">
              <a:solidFill>
                <a:prstClr val="black"/>
              </a:solidFill>
              <a:latin typeface="Arial"/>
              <a:cs typeface="Arial"/>
            </a:endParaRPr>
          </a:p>
          <a:p>
            <a:pPr marL="330387" indent="-321457" defTabSz="642915">
              <a:spcBef>
                <a:spcPts val="995"/>
              </a:spcBef>
              <a:buClr>
                <a:srgbClr val="00978E"/>
              </a:buClr>
              <a:buFont typeface="Arial MT"/>
              <a:buChar char="•"/>
              <a:tabLst>
                <a:tab pos="329940" algn="l"/>
                <a:tab pos="330387" algn="l"/>
              </a:tabLst>
            </a:pPr>
            <a:r>
              <a:rPr sz="2109" b="1" dirty="0">
                <a:solidFill>
                  <a:srgbClr val="2CA4FF"/>
                </a:solidFill>
                <a:latin typeface="Arial"/>
                <a:cs typeface="Arial"/>
              </a:rPr>
              <a:t>Universal</a:t>
            </a:r>
            <a:r>
              <a:rPr sz="2109" b="1" spc="-14" dirty="0">
                <a:solidFill>
                  <a:srgbClr val="2CA4FF"/>
                </a:solidFill>
                <a:latin typeface="Arial"/>
                <a:cs typeface="Arial"/>
              </a:rPr>
              <a:t> </a:t>
            </a:r>
            <a:r>
              <a:rPr sz="2109" b="1" dirty="0">
                <a:solidFill>
                  <a:srgbClr val="2CA4FF"/>
                </a:solidFill>
                <a:latin typeface="Arial"/>
                <a:cs typeface="Arial"/>
              </a:rPr>
              <a:t>Plus</a:t>
            </a:r>
            <a:r>
              <a:rPr sz="2109" b="1" spc="-4" dirty="0">
                <a:solidFill>
                  <a:srgbClr val="2CA4FF"/>
                </a:solidFill>
                <a:latin typeface="Arial"/>
                <a:cs typeface="Arial"/>
              </a:rPr>
              <a:t> </a:t>
            </a:r>
            <a:r>
              <a:rPr sz="2109" b="1" spc="-4" dirty="0">
                <a:solidFill>
                  <a:srgbClr val="4D4E52"/>
                </a:solidFill>
                <a:latin typeface="Arial"/>
                <a:cs typeface="Arial"/>
              </a:rPr>
              <a:t>–for</a:t>
            </a:r>
            <a:r>
              <a:rPr sz="2109" b="1" dirty="0">
                <a:solidFill>
                  <a:srgbClr val="4D4E52"/>
                </a:solidFill>
                <a:latin typeface="Arial"/>
                <a:cs typeface="Arial"/>
              </a:rPr>
              <a:t> </a:t>
            </a:r>
            <a:r>
              <a:rPr sz="2109" b="1" spc="-4" dirty="0">
                <a:solidFill>
                  <a:srgbClr val="4D4E52"/>
                </a:solidFill>
                <a:latin typeface="Arial"/>
                <a:cs typeface="Arial"/>
              </a:rPr>
              <a:t>those</a:t>
            </a:r>
            <a:r>
              <a:rPr sz="2109" b="1" spc="4" dirty="0">
                <a:solidFill>
                  <a:srgbClr val="4D4E52"/>
                </a:solidFill>
                <a:latin typeface="Arial"/>
                <a:cs typeface="Arial"/>
              </a:rPr>
              <a:t> </a:t>
            </a:r>
            <a:r>
              <a:rPr sz="2109" b="1" dirty="0">
                <a:solidFill>
                  <a:srgbClr val="4D4E52"/>
                </a:solidFill>
                <a:latin typeface="Arial"/>
                <a:cs typeface="Arial"/>
              </a:rPr>
              <a:t>who</a:t>
            </a:r>
            <a:r>
              <a:rPr sz="2109" b="1" spc="11" dirty="0">
                <a:solidFill>
                  <a:srgbClr val="4D4E52"/>
                </a:solidFill>
                <a:latin typeface="Arial"/>
                <a:cs typeface="Arial"/>
              </a:rPr>
              <a:t> </a:t>
            </a:r>
            <a:r>
              <a:rPr sz="2109" b="1" spc="-4" dirty="0">
                <a:solidFill>
                  <a:srgbClr val="4D4E52"/>
                </a:solidFill>
                <a:latin typeface="Arial"/>
                <a:cs typeface="Arial"/>
              </a:rPr>
              <a:t>may</a:t>
            </a:r>
            <a:r>
              <a:rPr sz="2109" b="1" spc="-18" dirty="0">
                <a:solidFill>
                  <a:srgbClr val="4D4E52"/>
                </a:solidFill>
                <a:latin typeface="Arial"/>
                <a:cs typeface="Arial"/>
              </a:rPr>
              <a:t> </a:t>
            </a:r>
            <a:r>
              <a:rPr sz="2109" b="1" dirty="0">
                <a:solidFill>
                  <a:srgbClr val="4D4E52"/>
                </a:solidFill>
                <a:latin typeface="Arial"/>
                <a:cs typeface="Arial"/>
              </a:rPr>
              <a:t>need</a:t>
            </a:r>
            <a:r>
              <a:rPr sz="2109" b="1" spc="4" dirty="0">
                <a:solidFill>
                  <a:srgbClr val="4D4E52"/>
                </a:solidFill>
                <a:latin typeface="Arial"/>
                <a:cs typeface="Arial"/>
              </a:rPr>
              <a:t> </a:t>
            </a:r>
            <a:r>
              <a:rPr sz="2109" b="1" spc="-4" dirty="0">
                <a:solidFill>
                  <a:srgbClr val="4D4E52"/>
                </a:solidFill>
                <a:latin typeface="Arial"/>
                <a:cs typeface="Arial"/>
              </a:rPr>
              <a:t>additional</a:t>
            </a:r>
            <a:r>
              <a:rPr sz="2109" b="1" spc="18" dirty="0">
                <a:solidFill>
                  <a:srgbClr val="4D4E52"/>
                </a:solidFill>
                <a:latin typeface="Arial"/>
                <a:cs typeface="Arial"/>
              </a:rPr>
              <a:t> </a:t>
            </a:r>
            <a:r>
              <a:rPr sz="2109" b="1" dirty="0">
                <a:solidFill>
                  <a:srgbClr val="4D4E52"/>
                </a:solidFill>
                <a:latin typeface="Arial"/>
                <a:cs typeface="Arial"/>
              </a:rPr>
              <a:t>support</a:t>
            </a:r>
            <a:endParaRPr sz="2109">
              <a:solidFill>
                <a:prstClr val="black"/>
              </a:solidFill>
              <a:latin typeface="Arial"/>
              <a:cs typeface="Arial"/>
            </a:endParaRPr>
          </a:p>
          <a:p>
            <a:pPr marL="330387" marR="771051" defTabSz="642915">
              <a:lnSpc>
                <a:spcPct val="120000"/>
              </a:lnSpc>
            </a:pPr>
            <a:r>
              <a:rPr sz="2109" b="1" dirty="0">
                <a:solidFill>
                  <a:srgbClr val="4D4E52"/>
                </a:solidFill>
                <a:latin typeface="Arial"/>
                <a:cs typeface="Arial"/>
              </a:rPr>
              <a:t>/or</a:t>
            </a:r>
            <a:r>
              <a:rPr sz="2109" b="1" spc="4" dirty="0">
                <a:solidFill>
                  <a:srgbClr val="4D4E52"/>
                </a:solidFill>
                <a:latin typeface="Arial"/>
                <a:cs typeface="Arial"/>
              </a:rPr>
              <a:t> </a:t>
            </a:r>
            <a:r>
              <a:rPr sz="2109" b="1" spc="-4" dirty="0">
                <a:solidFill>
                  <a:srgbClr val="4D4E52"/>
                </a:solidFill>
                <a:latin typeface="Arial"/>
                <a:cs typeface="Arial"/>
              </a:rPr>
              <a:t>signposting</a:t>
            </a:r>
            <a:r>
              <a:rPr sz="2109" b="1" spc="14" dirty="0">
                <a:solidFill>
                  <a:srgbClr val="4D4E52"/>
                </a:solidFill>
                <a:latin typeface="Arial"/>
                <a:cs typeface="Arial"/>
              </a:rPr>
              <a:t> </a:t>
            </a:r>
            <a:r>
              <a:rPr sz="2109" b="1" dirty="0">
                <a:solidFill>
                  <a:srgbClr val="4D4E52"/>
                </a:solidFill>
                <a:latin typeface="Arial"/>
                <a:cs typeface="Arial"/>
              </a:rPr>
              <a:t>to other</a:t>
            </a:r>
            <a:r>
              <a:rPr sz="2109" b="1" spc="-4" dirty="0">
                <a:solidFill>
                  <a:srgbClr val="4D4E52"/>
                </a:solidFill>
                <a:latin typeface="Arial"/>
                <a:cs typeface="Arial"/>
              </a:rPr>
              <a:t> </a:t>
            </a:r>
            <a:r>
              <a:rPr sz="2109" b="1" dirty="0">
                <a:solidFill>
                  <a:srgbClr val="4D4E52"/>
                </a:solidFill>
                <a:latin typeface="Arial"/>
                <a:cs typeface="Arial"/>
              </a:rPr>
              <a:t>support, but don’t</a:t>
            </a:r>
            <a:r>
              <a:rPr sz="2109" b="1" spc="14" dirty="0">
                <a:solidFill>
                  <a:srgbClr val="4D4E52"/>
                </a:solidFill>
                <a:latin typeface="Arial"/>
                <a:cs typeface="Arial"/>
              </a:rPr>
              <a:t> </a:t>
            </a:r>
            <a:r>
              <a:rPr sz="2109" b="1" dirty="0">
                <a:solidFill>
                  <a:srgbClr val="4D4E52"/>
                </a:solidFill>
                <a:latin typeface="Arial"/>
                <a:cs typeface="Arial"/>
              </a:rPr>
              <a:t>need a</a:t>
            </a:r>
            <a:r>
              <a:rPr sz="2109" b="1" spc="-4" dirty="0">
                <a:solidFill>
                  <a:srgbClr val="4D4E52"/>
                </a:solidFill>
                <a:latin typeface="Arial"/>
                <a:cs typeface="Arial"/>
              </a:rPr>
              <a:t> </a:t>
            </a:r>
            <a:r>
              <a:rPr sz="2109" b="1" spc="-11" dirty="0">
                <a:solidFill>
                  <a:srgbClr val="4D4E52"/>
                </a:solidFill>
                <a:latin typeface="Arial"/>
                <a:cs typeface="Arial"/>
              </a:rPr>
              <a:t>co- </a:t>
            </a:r>
            <a:r>
              <a:rPr sz="2109" b="1" spc="-576" dirty="0">
                <a:solidFill>
                  <a:srgbClr val="4D4E52"/>
                </a:solidFill>
                <a:latin typeface="Arial"/>
                <a:cs typeface="Arial"/>
              </a:rPr>
              <a:t> </a:t>
            </a:r>
            <a:r>
              <a:rPr sz="2109" b="1" dirty="0">
                <a:solidFill>
                  <a:srgbClr val="4D4E52"/>
                </a:solidFill>
                <a:latin typeface="Arial"/>
                <a:cs typeface="Arial"/>
              </a:rPr>
              <a:t>ordinated </a:t>
            </a:r>
            <a:r>
              <a:rPr sz="2109" b="1" spc="-4" dirty="0">
                <a:solidFill>
                  <a:srgbClr val="4D4E52"/>
                </a:solidFill>
                <a:latin typeface="Arial"/>
                <a:cs typeface="Arial"/>
              </a:rPr>
              <a:t>multi-agency</a:t>
            </a:r>
            <a:r>
              <a:rPr sz="2109" b="1" spc="11" dirty="0">
                <a:solidFill>
                  <a:srgbClr val="4D4E52"/>
                </a:solidFill>
                <a:latin typeface="Arial"/>
                <a:cs typeface="Arial"/>
              </a:rPr>
              <a:t> </a:t>
            </a:r>
            <a:r>
              <a:rPr sz="2109" b="1" dirty="0">
                <a:solidFill>
                  <a:srgbClr val="4D4E52"/>
                </a:solidFill>
                <a:latin typeface="Arial"/>
                <a:cs typeface="Arial"/>
              </a:rPr>
              <a:t>plan </a:t>
            </a:r>
            <a:r>
              <a:rPr sz="2109" b="1" spc="-4" dirty="0">
                <a:solidFill>
                  <a:srgbClr val="4D4E52"/>
                </a:solidFill>
                <a:latin typeface="Arial"/>
                <a:cs typeface="Arial"/>
              </a:rPr>
              <a:t>(less </a:t>
            </a:r>
            <a:r>
              <a:rPr sz="2109" b="1" dirty="0">
                <a:solidFill>
                  <a:srgbClr val="4D4E52"/>
                </a:solidFill>
                <a:latin typeface="Arial"/>
                <a:cs typeface="Arial"/>
              </a:rPr>
              <a:t>than</a:t>
            </a:r>
            <a:r>
              <a:rPr sz="2109" b="1" spc="4" dirty="0">
                <a:solidFill>
                  <a:srgbClr val="4D4E52"/>
                </a:solidFill>
                <a:latin typeface="Arial"/>
                <a:cs typeface="Arial"/>
              </a:rPr>
              <a:t> </a:t>
            </a:r>
            <a:r>
              <a:rPr sz="2109" b="1" spc="-4" dirty="0">
                <a:solidFill>
                  <a:srgbClr val="4D4E52"/>
                </a:solidFill>
                <a:latin typeface="Arial"/>
                <a:cs typeface="Arial"/>
              </a:rPr>
              <a:t>3 </a:t>
            </a:r>
            <a:r>
              <a:rPr sz="2109" b="1" dirty="0">
                <a:solidFill>
                  <a:srgbClr val="4D4E52"/>
                </a:solidFill>
                <a:latin typeface="Arial"/>
                <a:cs typeface="Arial"/>
              </a:rPr>
              <a:t>agencies)</a:t>
            </a:r>
            <a:endParaRPr sz="2109">
              <a:solidFill>
                <a:prstClr val="black"/>
              </a:solidFill>
              <a:latin typeface="Arial"/>
              <a:cs typeface="Arial"/>
            </a:endParaRPr>
          </a:p>
          <a:p>
            <a:pPr marL="330387" marR="450933" indent="-321457" defTabSz="642915">
              <a:lnSpc>
                <a:spcPct val="120000"/>
              </a:lnSpc>
              <a:spcBef>
                <a:spcPts val="503"/>
              </a:spcBef>
              <a:buClr>
                <a:srgbClr val="00978E"/>
              </a:buClr>
              <a:buFont typeface="Arial MT"/>
              <a:buChar char="•"/>
              <a:tabLst>
                <a:tab pos="329940" algn="l"/>
                <a:tab pos="330387" algn="l"/>
              </a:tabLst>
            </a:pPr>
            <a:r>
              <a:rPr sz="2109" b="1" dirty="0">
                <a:solidFill>
                  <a:srgbClr val="00AF50"/>
                </a:solidFill>
                <a:latin typeface="Arial"/>
                <a:cs typeface="Arial"/>
              </a:rPr>
              <a:t>Targeted</a:t>
            </a:r>
            <a:r>
              <a:rPr sz="2109" b="1" dirty="0">
                <a:solidFill>
                  <a:srgbClr val="4D4E52"/>
                </a:solidFill>
                <a:latin typeface="Arial"/>
                <a:cs typeface="Arial"/>
              </a:rPr>
              <a:t>-</a:t>
            </a:r>
            <a:r>
              <a:rPr sz="2109" b="1" spc="-11" dirty="0">
                <a:solidFill>
                  <a:srgbClr val="4D4E52"/>
                </a:solidFill>
                <a:latin typeface="Arial"/>
                <a:cs typeface="Arial"/>
              </a:rPr>
              <a:t> </a:t>
            </a:r>
            <a:r>
              <a:rPr sz="2109" b="1" dirty="0">
                <a:solidFill>
                  <a:srgbClr val="4D4E52"/>
                </a:solidFill>
                <a:latin typeface="Arial"/>
                <a:cs typeface="Arial"/>
              </a:rPr>
              <a:t>for those</a:t>
            </a:r>
            <a:r>
              <a:rPr sz="2109" b="1" spc="4" dirty="0">
                <a:solidFill>
                  <a:srgbClr val="4D4E52"/>
                </a:solidFill>
                <a:latin typeface="Arial"/>
                <a:cs typeface="Arial"/>
              </a:rPr>
              <a:t> </a:t>
            </a:r>
            <a:r>
              <a:rPr sz="2109" b="1" spc="-4" dirty="0">
                <a:solidFill>
                  <a:srgbClr val="4D4E52"/>
                </a:solidFill>
                <a:latin typeface="Arial"/>
                <a:cs typeface="Arial"/>
              </a:rPr>
              <a:t>requiring</a:t>
            </a:r>
            <a:r>
              <a:rPr sz="2109" b="1" spc="14" dirty="0">
                <a:solidFill>
                  <a:srgbClr val="4D4E52"/>
                </a:solidFill>
                <a:latin typeface="Arial"/>
                <a:cs typeface="Arial"/>
              </a:rPr>
              <a:t> </a:t>
            </a:r>
            <a:r>
              <a:rPr sz="2109" b="1" dirty="0">
                <a:solidFill>
                  <a:srgbClr val="4D4E52"/>
                </a:solidFill>
                <a:latin typeface="Arial"/>
                <a:cs typeface="Arial"/>
              </a:rPr>
              <a:t>an </a:t>
            </a:r>
            <a:r>
              <a:rPr sz="2109" b="1" spc="-4" dirty="0">
                <a:solidFill>
                  <a:srgbClr val="4D4E52"/>
                </a:solidFill>
                <a:latin typeface="Arial"/>
                <a:cs typeface="Arial"/>
              </a:rPr>
              <a:t>Early</a:t>
            </a:r>
            <a:r>
              <a:rPr sz="2109" b="1" dirty="0">
                <a:solidFill>
                  <a:srgbClr val="4D4E52"/>
                </a:solidFill>
                <a:latin typeface="Arial"/>
                <a:cs typeface="Arial"/>
              </a:rPr>
              <a:t> Help </a:t>
            </a:r>
            <a:r>
              <a:rPr sz="2109" b="1" spc="-4" dirty="0">
                <a:solidFill>
                  <a:srgbClr val="4D4E52"/>
                </a:solidFill>
                <a:latin typeface="Arial"/>
                <a:cs typeface="Arial"/>
              </a:rPr>
              <a:t>Assessment </a:t>
            </a:r>
            <a:r>
              <a:rPr sz="2109" b="1" spc="-576" dirty="0">
                <a:solidFill>
                  <a:srgbClr val="4D4E52"/>
                </a:solidFill>
                <a:latin typeface="Arial"/>
                <a:cs typeface="Arial"/>
              </a:rPr>
              <a:t> </a:t>
            </a:r>
            <a:r>
              <a:rPr sz="2109" b="1" dirty="0">
                <a:solidFill>
                  <a:srgbClr val="4D4E52"/>
                </a:solidFill>
                <a:latin typeface="Arial"/>
                <a:cs typeface="Arial"/>
              </a:rPr>
              <a:t>(*EHA) if </a:t>
            </a:r>
            <a:r>
              <a:rPr sz="2109" b="1" spc="-4" dirty="0">
                <a:solidFill>
                  <a:srgbClr val="4D4E52"/>
                </a:solidFill>
                <a:latin typeface="Arial"/>
                <a:cs typeface="Arial"/>
              </a:rPr>
              <a:t>a multi-agency </a:t>
            </a:r>
            <a:r>
              <a:rPr sz="2109" b="1" dirty="0">
                <a:solidFill>
                  <a:srgbClr val="4D4E52"/>
                </a:solidFill>
                <a:latin typeface="Arial"/>
                <a:cs typeface="Arial"/>
              </a:rPr>
              <a:t>and coordinated approach is </a:t>
            </a:r>
            <a:r>
              <a:rPr sz="2109" b="1" spc="4" dirty="0">
                <a:solidFill>
                  <a:srgbClr val="4D4E52"/>
                </a:solidFill>
                <a:latin typeface="Arial"/>
                <a:cs typeface="Arial"/>
              </a:rPr>
              <a:t> </a:t>
            </a:r>
            <a:r>
              <a:rPr sz="2109" b="1" dirty="0">
                <a:solidFill>
                  <a:srgbClr val="4D4E52"/>
                </a:solidFill>
                <a:latin typeface="Arial"/>
                <a:cs typeface="Arial"/>
              </a:rPr>
              <a:t>needed </a:t>
            </a:r>
            <a:r>
              <a:rPr sz="2109" b="1" spc="-4" dirty="0">
                <a:solidFill>
                  <a:srgbClr val="4D4E52"/>
                </a:solidFill>
                <a:latin typeface="Arial"/>
                <a:cs typeface="Arial"/>
              </a:rPr>
              <a:t>to</a:t>
            </a:r>
            <a:r>
              <a:rPr sz="2109" b="1" spc="4" dirty="0">
                <a:solidFill>
                  <a:srgbClr val="4D4E52"/>
                </a:solidFill>
                <a:latin typeface="Arial"/>
                <a:cs typeface="Arial"/>
              </a:rPr>
              <a:t> </a:t>
            </a:r>
            <a:r>
              <a:rPr sz="2109" b="1" spc="-4" dirty="0">
                <a:solidFill>
                  <a:srgbClr val="4D4E52"/>
                </a:solidFill>
                <a:latin typeface="Arial"/>
                <a:cs typeface="Arial"/>
              </a:rPr>
              <a:t>meet </a:t>
            </a:r>
            <a:r>
              <a:rPr sz="2109" b="1" dirty="0">
                <a:solidFill>
                  <a:srgbClr val="4D4E52"/>
                </a:solidFill>
                <a:latin typeface="Arial"/>
                <a:cs typeface="Arial"/>
              </a:rPr>
              <a:t>their</a:t>
            </a:r>
            <a:r>
              <a:rPr sz="2109" b="1" spc="4" dirty="0">
                <a:solidFill>
                  <a:srgbClr val="4D4E52"/>
                </a:solidFill>
                <a:latin typeface="Arial"/>
                <a:cs typeface="Arial"/>
              </a:rPr>
              <a:t> </a:t>
            </a:r>
            <a:r>
              <a:rPr sz="2109" b="1" dirty="0">
                <a:solidFill>
                  <a:srgbClr val="4D4E52"/>
                </a:solidFill>
                <a:latin typeface="Arial"/>
                <a:cs typeface="Arial"/>
              </a:rPr>
              <a:t>needs</a:t>
            </a:r>
            <a:r>
              <a:rPr sz="2109" b="1" spc="-11" dirty="0">
                <a:solidFill>
                  <a:srgbClr val="4D4E52"/>
                </a:solidFill>
                <a:latin typeface="Arial"/>
                <a:cs typeface="Arial"/>
              </a:rPr>
              <a:t> </a:t>
            </a:r>
            <a:r>
              <a:rPr sz="2109" b="1" spc="-4" dirty="0">
                <a:solidFill>
                  <a:srgbClr val="4D4E52"/>
                </a:solidFill>
                <a:latin typeface="Arial"/>
                <a:cs typeface="Arial"/>
              </a:rPr>
              <a:t>(3</a:t>
            </a:r>
            <a:r>
              <a:rPr sz="2109" b="1" dirty="0">
                <a:solidFill>
                  <a:srgbClr val="4D4E52"/>
                </a:solidFill>
                <a:latin typeface="Arial"/>
                <a:cs typeface="Arial"/>
              </a:rPr>
              <a:t> agencies</a:t>
            </a:r>
            <a:r>
              <a:rPr sz="2109" b="1" spc="-18" dirty="0">
                <a:solidFill>
                  <a:srgbClr val="4D4E52"/>
                </a:solidFill>
                <a:latin typeface="Arial"/>
                <a:cs typeface="Arial"/>
              </a:rPr>
              <a:t> </a:t>
            </a:r>
            <a:r>
              <a:rPr sz="2109" b="1" dirty="0">
                <a:solidFill>
                  <a:srgbClr val="4D4E52"/>
                </a:solidFill>
                <a:latin typeface="Arial"/>
                <a:cs typeface="Arial"/>
              </a:rPr>
              <a:t>or more)</a:t>
            </a:r>
            <a:endParaRPr sz="2109">
              <a:solidFill>
                <a:prstClr val="black"/>
              </a:solidFill>
              <a:latin typeface="Arial"/>
              <a:cs typeface="Arial"/>
            </a:endParaRPr>
          </a:p>
          <a:p>
            <a:pPr marL="330387" marR="161175" indent="-321457" defTabSz="642915">
              <a:lnSpc>
                <a:spcPct val="120000"/>
              </a:lnSpc>
              <a:spcBef>
                <a:spcPts val="489"/>
              </a:spcBef>
              <a:buClr>
                <a:srgbClr val="00978E"/>
              </a:buClr>
              <a:buFont typeface="Arial MT"/>
              <a:buChar char="•"/>
              <a:tabLst>
                <a:tab pos="329940" algn="l"/>
                <a:tab pos="330387" algn="l"/>
              </a:tabLst>
            </a:pPr>
            <a:r>
              <a:rPr sz="2109" b="1" dirty="0">
                <a:solidFill>
                  <a:srgbClr val="C00000"/>
                </a:solidFill>
                <a:latin typeface="Arial"/>
                <a:cs typeface="Arial"/>
              </a:rPr>
              <a:t>Specialist </a:t>
            </a:r>
            <a:r>
              <a:rPr sz="2109" b="1" dirty="0">
                <a:solidFill>
                  <a:srgbClr val="4D4E52"/>
                </a:solidFill>
                <a:latin typeface="Arial"/>
                <a:cs typeface="Arial"/>
              </a:rPr>
              <a:t>– We provide range of </a:t>
            </a:r>
            <a:r>
              <a:rPr sz="2109" b="1" spc="-4" dirty="0">
                <a:solidFill>
                  <a:srgbClr val="4D4E52"/>
                </a:solidFill>
                <a:latin typeface="Arial"/>
                <a:cs typeface="Arial"/>
              </a:rPr>
              <a:t>interventions </a:t>
            </a:r>
            <a:r>
              <a:rPr sz="2109" b="1" dirty="0">
                <a:solidFill>
                  <a:srgbClr val="4D4E52"/>
                </a:solidFill>
                <a:latin typeface="Arial"/>
                <a:cs typeface="Arial"/>
              </a:rPr>
              <a:t>from our </a:t>
            </a:r>
            <a:r>
              <a:rPr sz="2109" b="1" spc="4" dirty="0">
                <a:solidFill>
                  <a:srgbClr val="4D4E52"/>
                </a:solidFill>
                <a:latin typeface="Arial"/>
                <a:cs typeface="Arial"/>
              </a:rPr>
              <a:t> </a:t>
            </a:r>
            <a:r>
              <a:rPr sz="2109" b="1" dirty="0">
                <a:solidFill>
                  <a:srgbClr val="4D4E52"/>
                </a:solidFill>
                <a:latin typeface="Arial"/>
                <a:cs typeface="Arial"/>
              </a:rPr>
              <a:t>Menu of Intervention </a:t>
            </a:r>
            <a:r>
              <a:rPr sz="2109" b="1" spc="-4" dirty="0">
                <a:solidFill>
                  <a:srgbClr val="4D4E52"/>
                </a:solidFill>
                <a:latin typeface="Arial"/>
                <a:cs typeface="Arial"/>
              </a:rPr>
              <a:t>as </a:t>
            </a:r>
            <a:r>
              <a:rPr sz="2109" b="1" dirty="0">
                <a:solidFill>
                  <a:srgbClr val="4D4E52"/>
                </a:solidFill>
                <a:latin typeface="Arial"/>
                <a:cs typeface="Arial"/>
              </a:rPr>
              <a:t>part of </a:t>
            </a:r>
            <a:r>
              <a:rPr sz="2109" b="1" spc="-4" dirty="0">
                <a:solidFill>
                  <a:srgbClr val="4D4E52"/>
                </a:solidFill>
                <a:latin typeface="Arial"/>
                <a:cs typeface="Arial"/>
              </a:rPr>
              <a:t>a </a:t>
            </a:r>
            <a:r>
              <a:rPr sz="2109" b="1" dirty="0">
                <a:solidFill>
                  <a:srgbClr val="4D4E52"/>
                </a:solidFill>
                <a:latin typeface="Arial"/>
                <a:cs typeface="Arial"/>
              </a:rPr>
              <a:t>statutory plan to support </a:t>
            </a:r>
            <a:r>
              <a:rPr sz="2109" b="1" spc="-576" dirty="0">
                <a:solidFill>
                  <a:srgbClr val="4D4E52"/>
                </a:solidFill>
                <a:latin typeface="Arial"/>
                <a:cs typeface="Arial"/>
              </a:rPr>
              <a:t> </a:t>
            </a:r>
            <a:r>
              <a:rPr sz="2109" b="1" spc="-4" dirty="0">
                <a:solidFill>
                  <a:srgbClr val="4D4E52"/>
                </a:solidFill>
                <a:latin typeface="Arial"/>
                <a:cs typeface="Arial"/>
              </a:rPr>
              <a:t>Children’s</a:t>
            </a:r>
            <a:r>
              <a:rPr sz="2109" b="1" spc="7" dirty="0">
                <a:solidFill>
                  <a:srgbClr val="4D4E52"/>
                </a:solidFill>
                <a:latin typeface="Arial"/>
                <a:cs typeface="Arial"/>
              </a:rPr>
              <a:t> </a:t>
            </a:r>
            <a:r>
              <a:rPr sz="2109" b="1" spc="-4" dirty="0">
                <a:solidFill>
                  <a:srgbClr val="4D4E52"/>
                </a:solidFill>
                <a:latin typeface="Arial"/>
                <a:cs typeface="Arial"/>
              </a:rPr>
              <a:t>Social Care</a:t>
            </a:r>
            <a:r>
              <a:rPr sz="2109" b="1" spc="-14" dirty="0">
                <a:solidFill>
                  <a:srgbClr val="4D4E52"/>
                </a:solidFill>
                <a:latin typeface="Arial"/>
                <a:cs typeface="Arial"/>
              </a:rPr>
              <a:t> </a:t>
            </a:r>
            <a:r>
              <a:rPr sz="2109" b="1" spc="-4" dirty="0">
                <a:solidFill>
                  <a:srgbClr val="4D4E52"/>
                </a:solidFill>
                <a:latin typeface="Arial"/>
                <a:cs typeface="Arial"/>
              </a:rPr>
              <a:t>and</a:t>
            </a:r>
            <a:r>
              <a:rPr sz="2109" b="1" spc="4" dirty="0">
                <a:solidFill>
                  <a:srgbClr val="4D4E52"/>
                </a:solidFill>
                <a:latin typeface="Arial"/>
                <a:cs typeface="Arial"/>
              </a:rPr>
              <a:t> </a:t>
            </a:r>
            <a:r>
              <a:rPr sz="2109" b="1" dirty="0">
                <a:solidFill>
                  <a:srgbClr val="4D4E52"/>
                </a:solidFill>
                <a:latin typeface="Arial"/>
                <a:cs typeface="Arial"/>
              </a:rPr>
              <a:t>Youth Justice Service.</a:t>
            </a:r>
            <a:endParaRPr sz="2109">
              <a:solidFill>
                <a:prstClr val="black"/>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6493" y="367188"/>
            <a:ext cx="6389638" cy="463437"/>
          </a:xfrm>
          <a:prstGeom prst="rect">
            <a:avLst/>
          </a:prstGeom>
        </p:spPr>
        <p:txBody>
          <a:bodyPr vert="horz" wrap="square" lIns="0" tIns="8930" rIns="0" bIns="0" rtlCol="0">
            <a:spAutoFit/>
          </a:bodyPr>
          <a:lstStyle/>
          <a:p>
            <a:pPr marL="8929">
              <a:spcBef>
                <a:spcPts val="70"/>
              </a:spcBef>
            </a:pPr>
            <a:r>
              <a:rPr spc="-4" dirty="0"/>
              <a:t>What</a:t>
            </a:r>
            <a:r>
              <a:rPr spc="-11" dirty="0"/>
              <a:t> </a:t>
            </a:r>
            <a:r>
              <a:rPr spc="-7" dirty="0"/>
              <a:t>referral </a:t>
            </a:r>
            <a:r>
              <a:rPr spc="-4" dirty="0"/>
              <a:t>do</a:t>
            </a:r>
            <a:r>
              <a:rPr dirty="0"/>
              <a:t> I</a:t>
            </a:r>
            <a:r>
              <a:rPr spc="-7" dirty="0"/>
              <a:t> </a:t>
            </a:r>
            <a:r>
              <a:rPr spc="-4" dirty="0"/>
              <a:t>need to</a:t>
            </a:r>
            <a:r>
              <a:rPr dirty="0"/>
              <a:t> </a:t>
            </a:r>
            <a:r>
              <a:rPr spc="-4" dirty="0"/>
              <a:t>make?</a:t>
            </a:r>
          </a:p>
        </p:txBody>
      </p:sp>
      <p:sp>
        <p:nvSpPr>
          <p:cNvPr id="3" name="object 3"/>
          <p:cNvSpPr txBox="1"/>
          <p:nvPr/>
        </p:nvSpPr>
        <p:spPr>
          <a:xfrm>
            <a:off x="2072069" y="1174522"/>
            <a:ext cx="7756773" cy="4801601"/>
          </a:xfrm>
          <a:prstGeom prst="rect">
            <a:avLst/>
          </a:prstGeom>
        </p:spPr>
        <p:txBody>
          <a:bodyPr vert="horz" wrap="square" lIns="0" tIns="135285" rIns="0" bIns="0" rtlCol="0">
            <a:spAutoFit/>
          </a:bodyPr>
          <a:lstStyle/>
          <a:p>
            <a:pPr marL="8929" defTabSz="642915">
              <a:spcBef>
                <a:spcPts val="1065"/>
              </a:spcBef>
            </a:pPr>
            <a:r>
              <a:rPr sz="2109" b="1" spc="-4" dirty="0">
                <a:solidFill>
                  <a:srgbClr val="FF0000"/>
                </a:solidFill>
                <a:latin typeface="Calibri"/>
                <a:cs typeface="Calibri"/>
              </a:rPr>
              <a:t>Safeguarding</a:t>
            </a:r>
            <a:r>
              <a:rPr sz="2109" b="1" spc="-18" dirty="0">
                <a:solidFill>
                  <a:srgbClr val="FF0000"/>
                </a:solidFill>
                <a:latin typeface="Calibri"/>
                <a:cs typeface="Calibri"/>
              </a:rPr>
              <a:t> </a:t>
            </a:r>
            <a:r>
              <a:rPr sz="2109" b="1" spc="-4" dirty="0">
                <a:solidFill>
                  <a:srgbClr val="FF0000"/>
                </a:solidFill>
                <a:latin typeface="Calibri"/>
                <a:cs typeface="Calibri"/>
              </a:rPr>
              <a:t>Concern</a:t>
            </a:r>
            <a:r>
              <a:rPr sz="2109" b="1" spc="-21" dirty="0">
                <a:solidFill>
                  <a:srgbClr val="FF0000"/>
                </a:solidFill>
                <a:latin typeface="Calibri"/>
                <a:cs typeface="Calibri"/>
              </a:rPr>
              <a:t> </a:t>
            </a:r>
            <a:r>
              <a:rPr sz="2109" b="1" dirty="0">
                <a:solidFill>
                  <a:srgbClr val="FF0000"/>
                </a:solidFill>
                <a:latin typeface="Calibri"/>
                <a:cs typeface="Calibri"/>
              </a:rPr>
              <a:t>Referral</a:t>
            </a:r>
            <a:endParaRPr sz="2109">
              <a:solidFill>
                <a:prstClr val="black"/>
              </a:solidFill>
              <a:latin typeface="Calibri"/>
              <a:cs typeface="Calibri"/>
            </a:endParaRPr>
          </a:p>
          <a:p>
            <a:pPr marL="330387" marR="92419" indent="-321457" defTabSz="642915">
              <a:lnSpc>
                <a:spcPct val="120000"/>
              </a:lnSpc>
              <a:spcBef>
                <a:spcPts val="489"/>
              </a:spcBef>
              <a:buClr>
                <a:srgbClr val="00978E"/>
              </a:buClr>
              <a:buFont typeface="Arial MT"/>
              <a:buChar char="•"/>
              <a:tabLst>
                <a:tab pos="329940" algn="l"/>
                <a:tab pos="330387" algn="l"/>
              </a:tabLst>
            </a:pPr>
            <a:r>
              <a:rPr sz="2109" dirty="0">
                <a:solidFill>
                  <a:srgbClr val="FF0000"/>
                </a:solidFill>
                <a:latin typeface="Calibri"/>
                <a:cs typeface="Calibri"/>
              </a:rPr>
              <a:t>If you are </a:t>
            </a:r>
            <a:r>
              <a:rPr sz="2109" spc="-4" dirty="0">
                <a:solidFill>
                  <a:srgbClr val="FF0000"/>
                </a:solidFill>
                <a:latin typeface="Calibri"/>
                <a:cs typeface="Calibri"/>
              </a:rPr>
              <a:t>worried </a:t>
            </a:r>
            <a:r>
              <a:rPr sz="2109" dirty="0">
                <a:solidFill>
                  <a:srgbClr val="FF0000"/>
                </a:solidFill>
                <a:latin typeface="Calibri"/>
                <a:cs typeface="Calibri"/>
              </a:rPr>
              <a:t>that a child may </a:t>
            </a:r>
            <a:r>
              <a:rPr sz="2109" spc="-4" dirty="0">
                <a:solidFill>
                  <a:srgbClr val="FF0000"/>
                </a:solidFill>
                <a:latin typeface="Calibri"/>
                <a:cs typeface="Calibri"/>
              </a:rPr>
              <a:t>be </a:t>
            </a:r>
            <a:r>
              <a:rPr sz="2109" spc="-7" dirty="0">
                <a:solidFill>
                  <a:srgbClr val="FF0000"/>
                </a:solidFill>
                <a:latin typeface="Calibri"/>
                <a:cs typeface="Calibri"/>
              </a:rPr>
              <a:t>suffering, </a:t>
            </a:r>
            <a:r>
              <a:rPr sz="2109" spc="-4" dirty="0">
                <a:solidFill>
                  <a:srgbClr val="FF0000"/>
                </a:solidFill>
                <a:latin typeface="Calibri"/>
                <a:cs typeface="Calibri"/>
              </a:rPr>
              <a:t>or </a:t>
            </a:r>
            <a:r>
              <a:rPr sz="2109" dirty="0">
                <a:solidFill>
                  <a:srgbClr val="FF0000"/>
                </a:solidFill>
                <a:latin typeface="Calibri"/>
                <a:cs typeface="Calibri"/>
              </a:rPr>
              <a:t>may </a:t>
            </a:r>
            <a:r>
              <a:rPr sz="2109" spc="-4" dirty="0">
                <a:solidFill>
                  <a:srgbClr val="FF0000"/>
                </a:solidFill>
                <a:latin typeface="Calibri"/>
                <a:cs typeface="Calibri"/>
              </a:rPr>
              <a:t>be </a:t>
            </a:r>
            <a:r>
              <a:rPr sz="2109" dirty="0">
                <a:solidFill>
                  <a:srgbClr val="FF0000"/>
                </a:solidFill>
                <a:latin typeface="Calibri"/>
                <a:cs typeface="Calibri"/>
              </a:rPr>
              <a:t>at risk </a:t>
            </a:r>
            <a:r>
              <a:rPr sz="2109" spc="-4" dirty="0">
                <a:solidFill>
                  <a:srgbClr val="FF0000"/>
                </a:solidFill>
                <a:latin typeface="Calibri"/>
                <a:cs typeface="Calibri"/>
              </a:rPr>
              <a:t>of </a:t>
            </a:r>
            <a:r>
              <a:rPr sz="2109" spc="-468" dirty="0">
                <a:solidFill>
                  <a:srgbClr val="FF0000"/>
                </a:solidFill>
                <a:latin typeface="Calibri"/>
                <a:cs typeface="Calibri"/>
              </a:rPr>
              <a:t> </a:t>
            </a:r>
            <a:r>
              <a:rPr sz="2109" spc="-4" dirty="0">
                <a:solidFill>
                  <a:srgbClr val="FF0000"/>
                </a:solidFill>
                <a:latin typeface="Calibri"/>
                <a:cs typeface="Calibri"/>
              </a:rPr>
              <a:t>harm, </a:t>
            </a:r>
            <a:r>
              <a:rPr sz="2109" dirty="0">
                <a:solidFill>
                  <a:srgbClr val="FF0000"/>
                </a:solidFill>
                <a:latin typeface="Calibri"/>
                <a:cs typeface="Calibri"/>
              </a:rPr>
              <a:t>you</a:t>
            </a:r>
            <a:r>
              <a:rPr sz="2109" spc="7" dirty="0">
                <a:solidFill>
                  <a:srgbClr val="FF0000"/>
                </a:solidFill>
                <a:latin typeface="Calibri"/>
                <a:cs typeface="Calibri"/>
              </a:rPr>
              <a:t> </a:t>
            </a:r>
            <a:r>
              <a:rPr sz="2109" spc="-4" dirty="0">
                <a:solidFill>
                  <a:srgbClr val="FF0000"/>
                </a:solidFill>
                <a:latin typeface="Calibri"/>
                <a:cs typeface="Calibri"/>
              </a:rPr>
              <a:t>should</a:t>
            </a:r>
            <a:r>
              <a:rPr sz="2109" dirty="0">
                <a:solidFill>
                  <a:srgbClr val="FF0000"/>
                </a:solidFill>
                <a:latin typeface="Calibri"/>
                <a:cs typeface="Calibri"/>
              </a:rPr>
              <a:t> complete</a:t>
            </a:r>
            <a:r>
              <a:rPr sz="2109" spc="-7" dirty="0">
                <a:solidFill>
                  <a:srgbClr val="FF0000"/>
                </a:solidFill>
                <a:latin typeface="Calibri"/>
                <a:cs typeface="Calibri"/>
              </a:rPr>
              <a:t> </a:t>
            </a:r>
            <a:r>
              <a:rPr sz="2109" dirty="0">
                <a:solidFill>
                  <a:srgbClr val="FF0000"/>
                </a:solidFill>
                <a:latin typeface="Calibri"/>
                <a:cs typeface="Calibri"/>
              </a:rPr>
              <a:t>a</a:t>
            </a:r>
            <a:r>
              <a:rPr sz="2109" spc="-7" dirty="0">
                <a:solidFill>
                  <a:srgbClr val="FF0000"/>
                </a:solidFill>
                <a:latin typeface="Calibri"/>
                <a:cs typeface="Calibri"/>
              </a:rPr>
              <a:t> safeguarding</a:t>
            </a:r>
            <a:r>
              <a:rPr sz="2109" spc="-4" dirty="0">
                <a:solidFill>
                  <a:srgbClr val="FF0000"/>
                </a:solidFill>
                <a:latin typeface="Calibri"/>
                <a:cs typeface="Calibri"/>
              </a:rPr>
              <a:t> concern referral.</a:t>
            </a:r>
            <a:endParaRPr sz="2109">
              <a:solidFill>
                <a:prstClr val="black"/>
              </a:solidFill>
              <a:latin typeface="Calibri"/>
              <a:cs typeface="Calibri"/>
            </a:endParaRPr>
          </a:p>
          <a:p>
            <a:pPr marL="8929" defTabSz="642915">
              <a:spcBef>
                <a:spcPts val="1005"/>
              </a:spcBef>
            </a:pPr>
            <a:r>
              <a:rPr sz="2109" b="1" spc="-4" dirty="0">
                <a:solidFill>
                  <a:srgbClr val="00AF50"/>
                </a:solidFill>
                <a:latin typeface="Calibri"/>
                <a:cs typeface="Calibri"/>
              </a:rPr>
              <a:t>Early </a:t>
            </a:r>
            <a:r>
              <a:rPr sz="2109" b="1" dirty="0">
                <a:solidFill>
                  <a:srgbClr val="00AF50"/>
                </a:solidFill>
                <a:latin typeface="Calibri"/>
                <a:cs typeface="Calibri"/>
              </a:rPr>
              <a:t>Help</a:t>
            </a:r>
            <a:r>
              <a:rPr sz="2109" b="1" spc="-11" dirty="0">
                <a:solidFill>
                  <a:srgbClr val="00AF50"/>
                </a:solidFill>
                <a:latin typeface="Calibri"/>
                <a:cs typeface="Calibri"/>
              </a:rPr>
              <a:t> </a:t>
            </a:r>
            <a:r>
              <a:rPr sz="2109" b="1" spc="-4" dirty="0">
                <a:solidFill>
                  <a:srgbClr val="00AF50"/>
                </a:solidFill>
                <a:latin typeface="Calibri"/>
                <a:cs typeface="Calibri"/>
              </a:rPr>
              <a:t>Assessment Referral</a:t>
            </a:r>
            <a:endParaRPr sz="2109">
              <a:solidFill>
                <a:prstClr val="black"/>
              </a:solidFill>
              <a:latin typeface="Calibri"/>
              <a:cs typeface="Calibri"/>
            </a:endParaRPr>
          </a:p>
          <a:p>
            <a:pPr marL="330387" marR="3572" indent="-321457" defTabSz="642915">
              <a:lnSpc>
                <a:spcPct val="120000"/>
              </a:lnSpc>
              <a:spcBef>
                <a:spcPts val="489"/>
              </a:spcBef>
              <a:buClr>
                <a:srgbClr val="00978E"/>
              </a:buClr>
              <a:buFont typeface="Arial MT"/>
              <a:buChar char="•"/>
              <a:tabLst>
                <a:tab pos="329940" algn="l"/>
                <a:tab pos="330387" algn="l"/>
              </a:tabLst>
            </a:pPr>
            <a:r>
              <a:rPr sz="2109" dirty="0">
                <a:solidFill>
                  <a:srgbClr val="00AF50"/>
                </a:solidFill>
                <a:latin typeface="Calibri"/>
                <a:cs typeface="Calibri"/>
              </a:rPr>
              <a:t>When you </a:t>
            </a:r>
            <a:r>
              <a:rPr sz="2109" spc="-4" dirty="0">
                <a:solidFill>
                  <a:srgbClr val="00AF50"/>
                </a:solidFill>
                <a:latin typeface="Calibri"/>
                <a:cs typeface="Calibri"/>
              </a:rPr>
              <a:t>have </a:t>
            </a:r>
            <a:r>
              <a:rPr sz="2109" dirty="0">
                <a:solidFill>
                  <a:srgbClr val="00AF50"/>
                </a:solidFill>
                <a:latin typeface="Calibri"/>
                <a:cs typeface="Calibri"/>
              </a:rPr>
              <a:t>a range </a:t>
            </a:r>
            <a:r>
              <a:rPr sz="2109" spc="-4" dirty="0">
                <a:solidFill>
                  <a:srgbClr val="00AF50"/>
                </a:solidFill>
                <a:latin typeface="Calibri"/>
                <a:cs typeface="Calibri"/>
              </a:rPr>
              <a:t>of needs </a:t>
            </a:r>
            <a:r>
              <a:rPr sz="2109" dirty="0">
                <a:solidFill>
                  <a:srgbClr val="00AF50"/>
                </a:solidFill>
                <a:latin typeface="Calibri"/>
                <a:cs typeface="Calibri"/>
              </a:rPr>
              <a:t>and it </a:t>
            </a:r>
            <a:r>
              <a:rPr sz="2109" spc="-7" dirty="0">
                <a:solidFill>
                  <a:srgbClr val="00AF50"/>
                </a:solidFill>
                <a:latin typeface="Calibri"/>
                <a:cs typeface="Calibri"/>
              </a:rPr>
              <a:t>is </a:t>
            </a:r>
            <a:r>
              <a:rPr sz="2109" spc="-4" dirty="0">
                <a:solidFill>
                  <a:srgbClr val="00AF50"/>
                </a:solidFill>
                <a:latin typeface="Calibri"/>
                <a:cs typeface="Calibri"/>
              </a:rPr>
              <a:t>likely </a:t>
            </a:r>
            <a:r>
              <a:rPr sz="2109" dirty="0">
                <a:solidFill>
                  <a:srgbClr val="00AF50"/>
                </a:solidFill>
                <a:latin typeface="Calibri"/>
                <a:cs typeface="Calibri"/>
              </a:rPr>
              <a:t>that we may </a:t>
            </a:r>
            <a:r>
              <a:rPr sz="2109" spc="-7" dirty="0">
                <a:solidFill>
                  <a:srgbClr val="00AF50"/>
                </a:solidFill>
                <a:latin typeface="Calibri"/>
                <a:cs typeface="Calibri"/>
              </a:rPr>
              <a:t>need </a:t>
            </a:r>
            <a:r>
              <a:rPr sz="2109" dirty="0">
                <a:solidFill>
                  <a:srgbClr val="00AF50"/>
                </a:solidFill>
                <a:latin typeface="Calibri"/>
                <a:cs typeface="Calibri"/>
              </a:rPr>
              <a:t>to </a:t>
            </a:r>
            <a:r>
              <a:rPr sz="2109" spc="-468" dirty="0">
                <a:solidFill>
                  <a:srgbClr val="00AF50"/>
                </a:solidFill>
                <a:latin typeface="Calibri"/>
                <a:cs typeface="Calibri"/>
              </a:rPr>
              <a:t> </a:t>
            </a:r>
            <a:r>
              <a:rPr sz="2109" dirty="0">
                <a:solidFill>
                  <a:srgbClr val="00AF50"/>
                </a:solidFill>
                <a:latin typeface="Calibri"/>
                <a:cs typeface="Calibri"/>
              </a:rPr>
              <a:t>work</a:t>
            </a:r>
            <a:r>
              <a:rPr sz="2109" spc="-4" dirty="0">
                <a:solidFill>
                  <a:srgbClr val="00AF50"/>
                </a:solidFill>
                <a:latin typeface="Calibri"/>
                <a:cs typeface="Calibri"/>
              </a:rPr>
              <a:t> </a:t>
            </a:r>
            <a:r>
              <a:rPr sz="2109" dirty="0">
                <a:solidFill>
                  <a:srgbClr val="00AF50"/>
                </a:solidFill>
                <a:latin typeface="Calibri"/>
                <a:cs typeface="Calibri"/>
              </a:rPr>
              <a:t>together</a:t>
            </a:r>
            <a:r>
              <a:rPr sz="2109" spc="-18" dirty="0">
                <a:solidFill>
                  <a:srgbClr val="00AF50"/>
                </a:solidFill>
                <a:latin typeface="Calibri"/>
                <a:cs typeface="Calibri"/>
              </a:rPr>
              <a:t> </a:t>
            </a:r>
            <a:r>
              <a:rPr sz="2109" dirty="0">
                <a:solidFill>
                  <a:srgbClr val="00AF50"/>
                </a:solidFill>
                <a:latin typeface="Calibri"/>
                <a:cs typeface="Calibri"/>
              </a:rPr>
              <a:t>with other</a:t>
            </a:r>
            <a:r>
              <a:rPr sz="2109" spc="-11" dirty="0">
                <a:solidFill>
                  <a:srgbClr val="00AF50"/>
                </a:solidFill>
                <a:latin typeface="Calibri"/>
                <a:cs typeface="Calibri"/>
              </a:rPr>
              <a:t> </a:t>
            </a:r>
            <a:r>
              <a:rPr sz="2109" spc="-4" dirty="0">
                <a:solidFill>
                  <a:srgbClr val="00AF50"/>
                </a:solidFill>
                <a:latin typeface="Calibri"/>
                <a:cs typeface="Calibri"/>
              </a:rPr>
              <a:t>professionals.</a:t>
            </a:r>
            <a:endParaRPr sz="2109">
              <a:solidFill>
                <a:prstClr val="black"/>
              </a:solidFill>
              <a:latin typeface="Calibri"/>
              <a:cs typeface="Calibri"/>
            </a:endParaRPr>
          </a:p>
          <a:p>
            <a:pPr marL="8929" defTabSz="642915">
              <a:spcBef>
                <a:spcPts val="995"/>
              </a:spcBef>
            </a:pPr>
            <a:r>
              <a:rPr sz="2109" b="1" spc="-4" dirty="0">
                <a:solidFill>
                  <a:srgbClr val="2CA4FF"/>
                </a:solidFill>
                <a:latin typeface="Calibri"/>
                <a:cs typeface="Calibri"/>
              </a:rPr>
              <a:t>Universal</a:t>
            </a:r>
            <a:r>
              <a:rPr sz="2109" b="1" spc="-14" dirty="0">
                <a:solidFill>
                  <a:srgbClr val="2CA4FF"/>
                </a:solidFill>
                <a:latin typeface="Calibri"/>
                <a:cs typeface="Calibri"/>
              </a:rPr>
              <a:t> </a:t>
            </a:r>
            <a:r>
              <a:rPr sz="2109" b="1" spc="-7" dirty="0">
                <a:solidFill>
                  <a:srgbClr val="2CA4FF"/>
                </a:solidFill>
                <a:latin typeface="Calibri"/>
                <a:cs typeface="Calibri"/>
              </a:rPr>
              <a:t>Plus</a:t>
            </a:r>
            <a:r>
              <a:rPr sz="2109" b="1" dirty="0">
                <a:solidFill>
                  <a:srgbClr val="2CA4FF"/>
                </a:solidFill>
                <a:latin typeface="Calibri"/>
                <a:cs typeface="Calibri"/>
              </a:rPr>
              <a:t> Referral</a:t>
            </a:r>
            <a:endParaRPr sz="2109">
              <a:solidFill>
                <a:prstClr val="black"/>
              </a:solidFill>
              <a:latin typeface="Calibri"/>
              <a:cs typeface="Calibri"/>
            </a:endParaRPr>
          </a:p>
          <a:p>
            <a:pPr marL="330387" marR="116975" indent="-321457" defTabSz="642915">
              <a:lnSpc>
                <a:spcPct val="120000"/>
              </a:lnSpc>
              <a:spcBef>
                <a:spcPts val="503"/>
              </a:spcBef>
              <a:buClr>
                <a:srgbClr val="00978E"/>
              </a:buClr>
              <a:buFont typeface="Arial MT"/>
              <a:buChar char="•"/>
              <a:tabLst>
                <a:tab pos="329940" algn="l"/>
                <a:tab pos="330387" algn="l"/>
              </a:tabLst>
            </a:pPr>
            <a:r>
              <a:rPr sz="2109" spc="-4" dirty="0">
                <a:solidFill>
                  <a:srgbClr val="2CA4FF"/>
                </a:solidFill>
                <a:latin typeface="Calibri"/>
                <a:cs typeface="Calibri"/>
              </a:rPr>
              <a:t>Providing</a:t>
            </a:r>
            <a:r>
              <a:rPr sz="2109" spc="7" dirty="0">
                <a:solidFill>
                  <a:srgbClr val="2CA4FF"/>
                </a:solidFill>
                <a:latin typeface="Calibri"/>
                <a:cs typeface="Calibri"/>
              </a:rPr>
              <a:t> </a:t>
            </a:r>
            <a:r>
              <a:rPr sz="2109" dirty="0">
                <a:solidFill>
                  <a:srgbClr val="2CA4FF"/>
                </a:solidFill>
                <a:latin typeface="Calibri"/>
                <a:cs typeface="Calibri"/>
              </a:rPr>
              <a:t>access</a:t>
            </a:r>
            <a:r>
              <a:rPr sz="2109" spc="-7" dirty="0">
                <a:solidFill>
                  <a:srgbClr val="2CA4FF"/>
                </a:solidFill>
                <a:latin typeface="Calibri"/>
                <a:cs typeface="Calibri"/>
              </a:rPr>
              <a:t> </a:t>
            </a:r>
            <a:r>
              <a:rPr sz="2109" dirty="0">
                <a:solidFill>
                  <a:srgbClr val="2CA4FF"/>
                </a:solidFill>
                <a:latin typeface="Calibri"/>
                <a:cs typeface="Calibri"/>
              </a:rPr>
              <a:t>to a</a:t>
            </a:r>
            <a:r>
              <a:rPr sz="2109" spc="-4" dirty="0">
                <a:solidFill>
                  <a:srgbClr val="2CA4FF"/>
                </a:solidFill>
                <a:latin typeface="Calibri"/>
                <a:cs typeface="Calibri"/>
              </a:rPr>
              <a:t> </a:t>
            </a:r>
            <a:r>
              <a:rPr sz="2109" dirty="0">
                <a:solidFill>
                  <a:srgbClr val="2CA4FF"/>
                </a:solidFill>
                <a:latin typeface="Calibri"/>
                <a:cs typeface="Calibri"/>
              </a:rPr>
              <a:t>range</a:t>
            </a:r>
            <a:r>
              <a:rPr sz="2109" spc="-7" dirty="0">
                <a:solidFill>
                  <a:srgbClr val="2CA4FF"/>
                </a:solidFill>
                <a:latin typeface="Calibri"/>
                <a:cs typeface="Calibri"/>
              </a:rPr>
              <a:t> </a:t>
            </a:r>
            <a:r>
              <a:rPr sz="2109" spc="-4" dirty="0">
                <a:solidFill>
                  <a:srgbClr val="2CA4FF"/>
                </a:solidFill>
                <a:latin typeface="Calibri"/>
                <a:cs typeface="Calibri"/>
              </a:rPr>
              <a:t>of</a:t>
            </a:r>
            <a:r>
              <a:rPr sz="2109" dirty="0">
                <a:solidFill>
                  <a:srgbClr val="2CA4FF"/>
                </a:solidFill>
                <a:latin typeface="Calibri"/>
                <a:cs typeface="Calibri"/>
              </a:rPr>
              <a:t> </a:t>
            </a:r>
            <a:r>
              <a:rPr sz="2109" spc="-4" dirty="0">
                <a:solidFill>
                  <a:srgbClr val="2CA4FF"/>
                </a:solidFill>
                <a:latin typeface="Calibri"/>
                <a:cs typeface="Calibri"/>
              </a:rPr>
              <a:t>parenting programmes</a:t>
            </a:r>
            <a:r>
              <a:rPr sz="2109" spc="4" dirty="0">
                <a:solidFill>
                  <a:srgbClr val="2CA4FF"/>
                </a:solidFill>
                <a:latin typeface="Calibri"/>
                <a:cs typeface="Calibri"/>
              </a:rPr>
              <a:t> </a:t>
            </a:r>
            <a:r>
              <a:rPr sz="2109" dirty="0">
                <a:solidFill>
                  <a:srgbClr val="2CA4FF"/>
                </a:solidFill>
                <a:latin typeface="Calibri"/>
                <a:cs typeface="Calibri"/>
              </a:rPr>
              <a:t>and</a:t>
            </a:r>
            <a:r>
              <a:rPr sz="2109" spc="4" dirty="0">
                <a:solidFill>
                  <a:srgbClr val="2CA4FF"/>
                </a:solidFill>
                <a:latin typeface="Calibri"/>
                <a:cs typeface="Calibri"/>
              </a:rPr>
              <a:t> </a:t>
            </a:r>
            <a:r>
              <a:rPr sz="2109" spc="-4" dirty="0">
                <a:solidFill>
                  <a:srgbClr val="2CA4FF"/>
                </a:solidFill>
                <a:latin typeface="Calibri"/>
                <a:cs typeface="Calibri"/>
              </a:rPr>
              <a:t>support </a:t>
            </a:r>
            <a:r>
              <a:rPr sz="2109" dirty="0">
                <a:solidFill>
                  <a:srgbClr val="2CA4FF"/>
                </a:solidFill>
                <a:latin typeface="Calibri"/>
                <a:cs typeface="Calibri"/>
              </a:rPr>
              <a:t> where</a:t>
            </a:r>
            <a:r>
              <a:rPr sz="2109" spc="-4" dirty="0">
                <a:solidFill>
                  <a:srgbClr val="2CA4FF"/>
                </a:solidFill>
                <a:latin typeface="Calibri"/>
                <a:cs typeface="Calibri"/>
              </a:rPr>
              <a:t> </a:t>
            </a:r>
            <a:r>
              <a:rPr sz="2109" dirty="0">
                <a:solidFill>
                  <a:srgbClr val="2CA4FF"/>
                </a:solidFill>
                <a:latin typeface="Calibri"/>
                <a:cs typeface="Calibri"/>
              </a:rPr>
              <a:t>working</a:t>
            </a:r>
            <a:r>
              <a:rPr sz="2109" spc="-4" dirty="0">
                <a:solidFill>
                  <a:srgbClr val="2CA4FF"/>
                </a:solidFill>
                <a:latin typeface="Calibri"/>
                <a:cs typeface="Calibri"/>
              </a:rPr>
              <a:t> </a:t>
            </a:r>
            <a:r>
              <a:rPr sz="2109" dirty="0">
                <a:solidFill>
                  <a:srgbClr val="2CA4FF"/>
                </a:solidFill>
                <a:latin typeface="Calibri"/>
                <a:cs typeface="Calibri"/>
              </a:rPr>
              <a:t>with</a:t>
            </a:r>
            <a:r>
              <a:rPr sz="2109" spc="-11" dirty="0">
                <a:solidFill>
                  <a:srgbClr val="2CA4FF"/>
                </a:solidFill>
                <a:latin typeface="Calibri"/>
                <a:cs typeface="Calibri"/>
              </a:rPr>
              <a:t> </a:t>
            </a:r>
            <a:r>
              <a:rPr sz="2109" spc="-4" dirty="0">
                <a:solidFill>
                  <a:srgbClr val="2CA4FF"/>
                </a:solidFill>
                <a:latin typeface="Calibri"/>
                <a:cs typeface="Calibri"/>
              </a:rPr>
              <a:t>other</a:t>
            </a:r>
            <a:r>
              <a:rPr sz="2109" spc="-7" dirty="0">
                <a:solidFill>
                  <a:srgbClr val="2CA4FF"/>
                </a:solidFill>
                <a:latin typeface="Calibri"/>
                <a:cs typeface="Calibri"/>
              </a:rPr>
              <a:t> </a:t>
            </a:r>
            <a:r>
              <a:rPr sz="2109" spc="-4" dirty="0">
                <a:solidFill>
                  <a:srgbClr val="2CA4FF"/>
                </a:solidFill>
                <a:latin typeface="Calibri"/>
                <a:cs typeface="Calibri"/>
              </a:rPr>
              <a:t>professionals</a:t>
            </a:r>
            <a:r>
              <a:rPr sz="2109" spc="4" dirty="0">
                <a:solidFill>
                  <a:srgbClr val="2CA4FF"/>
                </a:solidFill>
                <a:latin typeface="Calibri"/>
                <a:cs typeface="Calibri"/>
              </a:rPr>
              <a:t> </a:t>
            </a:r>
            <a:r>
              <a:rPr sz="2109" dirty="0">
                <a:solidFill>
                  <a:srgbClr val="2CA4FF"/>
                </a:solidFill>
                <a:latin typeface="Calibri"/>
                <a:cs typeface="Calibri"/>
              </a:rPr>
              <a:t>is</a:t>
            </a:r>
            <a:r>
              <a:rPr sz="2109" spc="-11" dirty="0">
                <a:solidFill>
                  <a:srgbClr val="2CA4FF"/>
                </a:solidFill>
                <a:latin typeface="Calibri"/>
                <a:cs typeface="Calibri"/>
              </a:rPr>
              <a:t> </a:t>
            </a:r>
            <a:r>
              <a:rPr sz="2109" spc="-4" dirty="0">
                <a:solidFill>
                  <a:srgbClr val="2CA4FF"/>
                </a:solidFill>
                <a:latin typeface="Calibri"/>
                <a:cs typeface="Calibri"/>
              </a:rPr>
              <a:t>not</a:t>
            </a:r>
            <a:r>
              <a:rPr sz="2109" dirty="0">
                <a:solidFill>
                  <a:srgbClr val="2CA4FF"/>
                </a:solidFill>
                <a:latin typeface="Calibri"/>
                <a:cs typeface="Calibri"/>
              </a:rPr>
              <a:t> </a:t>
            </a:r>
            <a:r>
              <a:rPr sz="2109" spc="-4" dirty="0">
                <a:solidFill>
                  <a:srgbClr val="2CA4FF"/>
                </a:solidFill>
                <a:latin typeface="Calibri"/>
                <a:cs typeface="Calibri"/>
              </a:rPr>
              <a:t>likely </a:t>
            </a:r>
            <a:r>
              <a:rPr sz="2109" dirty="0">
                <a:solidFill>
                  <a:srgbClr val="2CA4FF"/>
                </a:solidFill>
                <a:latin typeface="Calibri"/>
                <a:cs typeface="Calibri"/>
              </a:rPr>
              <a:t>to </a:t>
            </a:r>
            <a:r>
              <a:rPr sz="2109" spc="-4" dirty="0">
                <a:solidFill>
                  <a:srgbClr val="2CA4FF"/>
                </a:solidFill>
                <a:latin typeface="Calibri"/>
                <a:cs typeface="Calibri"/>
              </a:rPr>
              <a:t>be</a:t>
            </a:r>
            <a:r>
              <a:rPr sz="2109" spc="-14" dirty="0">
                <a:solidFill>
                  <a:srgbClr val="2CA4FF"/>
                </a:solidFill>
                <a:latin typeface="Calibri"/>
                <a:cs typeface="Calibri"/>
              </a:rPr>
              <a:t> </a:t>
            </a:r>
            <a:r>
              <a:rPr sz="2109" spc="-4" dirty="0">
                <a:solidFill>
                  <a:srgbClr val="2CA4FF"/>
                </a:solidFill>
                <a:latin typeface="Calibri"/>
                <a:cs typeface="Calibri"/>
              </a:rPr>
              <a:t>required.</a:t>
            </a:r>
            <a:endParaRPr sz="2109">
              <a:solidFill>
                <a:prstClr val="black"/>
              </a:solidFill>
              <a:latin typeface="Calibri"/>
              <a:cs typeface="Calibri"/>
            </a:endParaRPr>
          </a:p>
          <a:p>
            <a:pPr marL="8929" defTabSz="642915">
              <a:spcBef>
                <a:spcPts val="995"/>
              </a:spcBef>
            </a:pPr>
            <a:r>
              <a:rPr sz="2109" b="1" spc="-4" dirty="0">
                <a:solidFill>
                  <a:srgbClr val="171D80"/>
                </a:solidFill>
                <a:latin typeface="Calibri"/>
                <a:cs typeface="Calibri"/>
              </a:rPr>
              <a:t>Universal</a:t>
            </a:r>
            <a:endParaRPr sz="2109">
              <a:solidFill>
                <a:prstClr val="black"/>
              </a:solidFill>
              <a:latin typeface="Calibri"/>
              <a:cs typeface="Calibri"/>
            </a:endParaRPr>
          </a:p>
          <a:p>
            <a:pPr marL="330387" indent="-321457" defTabSz="642915">
              <a:spcBef>
                <a:spcPts val="995"/>
              </a:spcBef>
              <a:buClr>
                <a:srgbClr val="00978E"/>
              </a:buClr>
              <a:buFont typeface="Arial MT"/>
              <a:buChar char="•"/>
              <a:tabLst>
                <a:tab pos="329940" algn="l"/>
                <a:tab pos="330387" algn="l"/>
              </a:tabLst>
            </a:pPr>
            <a:r>
              <a:rPr sz="2109" dirty="0">
                <a:solidFill>
                  <a:srgbClr val="171D80"/>
                </a:solidFill>
                <a:latin typeface="Calibri"/>
                <a:cs typeface="Calibri"/>
              </a:rPr>
              <a:t>No</a:t>
            </a:r>
            <a:r>
              <a:rPr sz="2109" spc="-11" dirty="0">
                <a:solidFill>
                  <a:srgbClr val="171D80"/>
                </a:solidFill>
                <a:latin typeface="Calibri"/>
                <a:cs typeface="Calibri"/>
              </a:rPr>
              <a:t> </a:t>
            </a:r>
            <a:r>
              <a:rPr sz="2109" spc="-4" dirty="0">
                <a:solidFill>
                  <a:srgbClr val="171D80"/>
                </a:solidFill>
                <a:latin typeface="Calibri"/>
                <a:cs typeface="Calibri"/>
              </a:rPr>
              <a:t>referral required.</a:t>
            </a:r>
            <a:endParaRPr sz="2109">
              <a:solidFill>
                <a:prstClr val="black"/>
              </a:solidFill>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AB14E7-7DF4-08BA-0210-798FF323A2C6}"/>
              </a:ext>
            </a:extLst>
          </p:cNvPr>
          <p:cNvGraphicFramePr>
            <a:graphicFrameLocks noGrp="1"/>
          </p:cNvGraphicFramePr>
          <p:nvPr>
            <p:extLst>
              <p:ext uri="{D42A27DB-BD31-4B8C-83A1-F6EECF244321}">
                <p14:modId xmlns:p14="http://schemas.microsoft.com/office/powerpoint/2010/main" val="3319953272"/>
              </p:ext>
            </p:extLst>
          </p:nvPr>
        </p:nvGraphicFramePr>
        <p:xfrm>
          <a:off x="3024491" y="-116377"/>
          <a:ext cx="8338983" cy="7240407"/>
        </p:xfrm>
        <a:graphic>
          <a:graphicData uri="http://schemas.openxmlformats.org/drawingml/2006/table">
            <a:tbl>
              <a:tblPr firstRow="1" firstCol="1" bandRow="1"/>
              <a:tblGrid>
                <a:gridCol w="4282902">
                  <a:extLst>
                    <a:ext uri="{9D8B030D-6E8A-4147-A177-3AD203B41FA5}">
                      <a16:colId xmlns:a16="http://schemas.microsoft.com/office/drawing/2014/main" val="1047358293"/>
                    </a:ext>
                  </a:extLst>
                </a:gridCol>
                <a:gridCol w="4056081">
                  <a:extLst>
                    <a:ext uri="{9D8B030D-6E8A-4147-A177-3AD203B41FA5}">
                      <a16:colId xmlns:a16="http://schemas.microsoft.com/office/drawing/2014/main" val="1834116533"/>
                    </a:ext>
                  </a:extLst>
                </a:gridCol>
              </a:tblGrid>
              <a:tr h="6716682">
                <a:tc>
                  <a:txBody>
                    <a:bodyPr/>
                    <a:lstStyle/>
                    <a:p>
                      <a:pPr algn="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309" marR="174309" marT="627512" marB="627512" anchor="ctr">
                    <a:lnL>
                      <a:noFill/>
                    </a:lnL>
                    <a:lnR w="19050" cap="flat" cmpd="sng" algn="ctr">
                      <a:solidFill>
                        <a:srgbClr val="ED7D31"/>
                      </a:solidFill>
                      <a:prstDash val="solid"/>
                      <a:round/>
                      <a:headEnd type="none" w="med" len="med"/>
                      <a:tailEnd type="none" w="med" len="med"/>
                    </a:lnR>
                    <a:lnT>
                      <a:noFill/>
                    </a:lnT>
                    <a:lnB>
                      <a:noFill/>
                    </a:lnB>
                  </a:tcPr>
                </a:tc>
                <a:tc>
                  <a:txBody>
                    <a:bodyPr/>
                    <a:lstStyle/>
                    <a:p>
                      <a:pPr algn="ctr">
                        <a:lnSpc>
                          <a:spcPct val="115000"/>
                        </a:lnSpc>
                        <a:spcAft>
                          <a:spcPts val="800"/>
                        </a:spcAft>
                      </a:pPr>
                      <a:r>
                        <a:rPr kumimoji="0" lang="en-GB" altLang="en-US" sz="2400" b="1" i="0" u="none" strike="noStrike" kern="0" cap="none" spc="0" normalizeH="0" baseline="0" noProof="0" dirty="0">
                          <a:ln>
                            <a:noFill/>
                          </a:ln>
                          <a:solidFill>
                            <a:srgbClr val="00988E"/>
                          </a:solidFill>
                          <a:effectLst/>
                          <a:uLnTx/>
                          <a:uFillTx/>
                          <a:latin typeface="Georgia" panose="02040502050405020303" pitchFamily="18" charset="0"/>
                          <a:cs typeface="Georgia" panose="02040502050405020303" pitchFamily="18" charset="0"/>
                          <a:sym typeface="Georgia-Bold"/>
                        </a:rPr>
                        <a:t>Barnet Family Services  - Child And Family Offer (Early Help)</a:t>
                      </a:r>
                      <a:endParaRPr kumimoji="0" lang="en-GB" altLang="en-US" sz="1800" b="1" i="0" u="none" strike="noStrike" kern="0" cap="none" spc="0" normalizeH="0" baseline="0" noProof="0" dirty="0">
                        <a:ln>
                          <a:noFill/>
                        </a:ln>
                        <a:solidFill>
                          <a:srgbClr val="00988E"/>
                        </a:solidFill>
                        <a:effectLst/>
                        <a:uLnTx/>
                        <a:uFillTx/>
                        <a:latin typeface="Arial" panose="020B0604020202020204" pitchFamily="34" charset="0"/>
                        <a:cs typeface="Arial" panose="020B0604020202020204" pitchFamily="34" charset="0"/>
                        <a:sym typeface="Georgia-Bold"/>
                      </a:endParaRPr>
                    </a:p>
                    <a:p>
                      <a:pPr algn="ctr">
                        <a:lnSpc>
                          <a:spcPct val="115000"/>
                        </a:lnSpc>
                        <a:spcAft>
                          <a:spcPts val="800"/>
                        </a:spcAft>
                      </a:pPr>
                      <a:r>
                        <a:rPr lang="en-GB" sz="1800" b="1" dirty="0">
                          <a:effectLst/>
                          <a:latin typeface="Arial" panose="020B0604020202020204" pitchFamily="34" charset="0"/>
                          <a:ea typeface="Calibri" panose="020F0502020204030204" pitchFamily="34" charset="0"/>
                          <a:cs typeface="Arial" panose="020B0604020202020204" pitchFamily="34" charset="0"/>
                        </a:rPr>
                        <a:t>Menu of Intervention</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Early Help (EH) hubs offer a range of services and evidenced based programmes and interventions for children and young people and their families that are focused on early help. The main objectives of the Child And Family hubs are to provide the right help first time; that meets identified need, improves outcomes for children and young people and prevents the escalation of issues that would then require specialist services.</a:t>
                      </a:r>
                    </a:p>
                    <a:p>
                      <a:pPr>
                        <a:lnSpc>
                          <a:spcPct val="107000"/>
                        </a:lnSpc>
                      </a:pPr>
                      <a:r>
                        <a:rPr lang="en-US" sz="1000" dirty="0">
                          <a:solidFill>
                            <a:srgbClr val="ED7D3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800"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4309" marR="174309" marT="627512" marB="627512" anchor="ctr">
                    <a:lnL w="19050" cap="flat" cmpd="sng" algn="ctr">
                      <a:solidFill>
                        <a:srgbClr val="ED7D3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77881306"/>
                  </a:ext>
                </a:extLst>
              </a:tr>
            </a:tbl>
          </a:graphicData>
        </a:graphic>
      </p:graphicFrame>
      <p:pic>
        <p:nvPicPr>
          <p:cNvPr id="1026" name="Picture 9">
            <a:extLst>
              <a:ext uri="{FF2B5EF4-FFF2-40B4-BE49-F238E27FC236}">
                <a16:creationId xmlns:a16="http://schemas.microsoft.com/office/drawing/2014/main" id="{10BD720E-C9D5-5E70-69BC-2121A2093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37" y="406395"/>
            <a:ext cx="2205261" cy="130146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
            <a:extLst>
              <a:ext uri="{FF2B5EF4-FFF2-40B4-BE49-F238E27FC236}">
                <a16:creationId xmlns:a16="http://schemas.microsoft.com/office/drawing/2014/main" id="{A9918143-63EF-8275-1AAE-4EFF13B3B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13" y="5300576"/>
            <a:ext cx="1495425"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1C2780F-84A6-CFFD-721A-484C63BE4E8E}"/>
              </a:ext>
            </a:extLst>
          </p:cNvPr>
          <p:cNvGrpSpPr/>
          <p:nvPr/>
        </p:nvGrpSpPr>
        <p:grpSpPr>
          <a:xfrm>
            <a:off x="687200" y="2209149"/>
            <a:ext cx="5364887" cy="3091427"/>
            <a:chOff x="1929634" y="1271364"/>
            <a:chExt cx="7616460" cy="4315271"/>
          </a:xfrm>
        </p:grpSpPr>
        <p:pic>
          <p:nvPicPr>
            <p:cNvPr id="5" name="Picture 10">
              <a:extLst>
                <a:ext uri="{FF2B5EF4-FFF2-40B4-BE49-F238E27FC236}">
                  <a16:creationId xmlns:a16="http://schemas.microsoft.com/office/drawing/2014/main" id="{CF1ECEDC-316B-F49B-5F36-2F4793240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1457"/>
            <a:stretch/>
          </p:blipFill>
          <p:spPr bwMode="auto">
            <a:xfrm>
              <a:off x="1929634" y="1271364"/>
              <a:ext cx="3824051" cy="431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BAAC0AB-029C-B1F7-71D7-22DE02E338E9}"/>
                </a:ext>
              </a:extLst>
            </p:cNvPr>
            <p:cNvSpPr txBox="1"/>
            <p:nvPr/>
          </p:nvSpPr>
          <p:spPr>
            <a:xfrm>
              <a:off x="5722044" y="2007546"/>
              <a:ext cx="3824050" cy="3258470"/>
            </a:xfrm>
            <a:prstGeom prst="rect">
              <a:avLst/>
            </a:prstGeom>
            <a:noFill/>
          </p:spPr>
          <p:txBody>
            <a:bodyPr wrap="square" rtlCol="0">
              <a:spAutoFit/>
            </a:bodyPr>
            <a:lstStyle/>
            <a:p>
              <a:r>
                <a:rPr lang="en-GB" sz="3200" b="1" dirty="0">
                  <a:solidFill>
                    <a:srgbClr val="36B8AC"/>
                  </a:solidFill>
                </a:rPr>
                <a:t>Child and Family</a:t>
              </a:r>
              <a:br>
                <a:rPr lang="en-GB" sz="3200" b="1" dirty="0">
                  <a:solidFill>
                    <a:srgbClr val="36B8AC"/>
                  </a:solidFill>
                </a:rPr>
              </a:br>
              <a:r>
                <a:rPr lang="en-GB" sz="3200" b="1" dirty="0">
                  <a:solidFill>
                    <a:srgbClr val="36B8AC"/>
                  </a:solidFill>
                </a:rPr>
                <a:t>(Early Help)</a:t>
              </a:r>
            </a:p>
          </p:txBody>
        </p:sp>
      </p:grpSp>
    </p:spTree>
    <p:extLst>
      <p:ext uri="{BB962C8B-B14F-4D97-AF65-F5344CB8AC3E}">
        <p14:creationId xmlns:p14="http://schemas.microsoft.com/office/powerpoint/2010/main" val="12616527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D03896-6973-7443-E350-144EECB135E5}"/>
              </a:ext>
            </a:extLst>
          </p:cNvPr>
          <p:cNvPicPr>
            <a:picLocks noChangeAspect="1"/>
          </p:cNvPicPr>
          <p:nvPr/>
        </p:nvPicPr>
        <p:blipFill rotWithShape="1">
          <a:blip r:embed="rId2"/>
          <a:srcRect l="558" t="18439"/>
          <a:stretch/>
        </p:blipFill>
        <p:spPr>
          <a:xfrm>
            <a:off x="2014157" y="514905"/>
            <a:ext cx="8163685" cy="5226528"/>
          </a:xfrm>
          <a:prstGeom prst="rect">
            <a:avLst/>
          </a:prstGeom>
        </p:spPr>
      </p:pic>
      <p:pic>
        <p:nvPicPr>
          <p:cNvPr id="2" name="Picture 1">
            <a:extLst>
              <a:ext uri="{FF2B5EF4-FFF2-40B4-BE49-F238E27FC236}">
                <a16:creationId xmlns:a16="http://schemas.microsoft.com/office/drawing/2014/main" id="{29C99D29-F108-E6E9-F5FD-9A84266B7A6C}"/>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8442" y="82628"/>
            <a:ext cx="30988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FC41B5A-8532-3840-8A36-9F4BD4DFC7A5}"/>
              </a:ext>
            </a:extLst>
          </p:cNvPr>
          <p:cNvSpPr>
            <a:spLocks noGrp="1" noChangeArrowheads="1"/>
          </p:cNvSpPr>
          <p:nvPr>
            <p:ph type="title"/>
          </p:nvPr>
        </p:nvSpPr>
        <p:spPr>
          <a:xfrm>
            <a:off x="2045271" y="188640"/>
            <a:ext cx="8151688" cy="848320"/>
          </a:xfrm>
        </p:spPr>
        <p:txBody>
          <a:bodyPr/>
          <a:lstStyle/>
          <a:p>
            <a:r>
              <a:rPr lang="en-GB" altLang="en-US" sz="2531">
                <a:latin typeface="Georgia" panose="02040502050405020303" pitchFamily="18" charset="0"/>
                <a:cs typeface="Georgia" panose="02040502050405020303" pitchFamily="18" charset="0"/>
              </a:rPr>
              <a:t>Location of the 3 Hubs</a:t>
            </a:r>
          </a:p>
        </p:txBody>
      </p:sp>
      <p:pic>
        <p:nvPicPr>
          <p:cNvPr id="36867" name="Picture 3">
            <a:extLst>
              <a:ext uri="{FF2B5EF4-FFF2-40B4-BE49-F238E27FC236}">
                <a16:creationId xmlns:a16="http://schemas.microsoft.com/office/drawing/2014/main" id="{E906B9F0-6CEC-8838-6866-B796D2F8B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519" y="1231181"/>
            <a:ext cx="5610076" cy="486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Content Placeholder 6">
            <a:extLst>
              <a:ext uri="{FF2B5EF4-FFF2-40B4-BE49-F238E27FC236}">
                <a16:creationId xmlns:a16="http://schemas.microsoft.com/office/drawing/2014/main" id="{591FA97B-BB0C-F6D1-5D7C-476953971A85}"/>
              </a:ext>
            </a:extLst>
          </p:cNvPr>
          <p:cNvSpPr>
            <a:spLocks noGrp="1" noChangeArrowheads="1"/>
          </p:cNvSpPr>
          <p:nvPr>
            <p:ph idx="1"/>
          </p:nvPr>
        </p:nvSpPr>
        <p:spPr>
          <a:xfrm>
            <a:off x="2045271" y="1252389"/>
            <a:ext cx="8151688" cy="4654600"/>
          </a:xfrm>
        </p:spPr>
        <p:txBody>
          <a:bodyPr/>
          <a:lstStyle/>
          <a:p>
            <a:pPr>
              <a:buFontTx/>
              <a:buChar char="•"/>
            </a:pPr>
            <a:r>
              <a:rPr lang="en-GB" altLang="en-US" sz="773">
                <a:solidFill>
                  <a:schemeClr val="bg1"/>
                </a:solidFill>
                <a:latin typeface="Arial" panose="020B0604020202020204" pitchFamily="34" charset="0"/>
                <a:cs typeface="Arial" panose="020B0604020202020204" pitchFamily="34" charset="0"/>
              </a:rPr>
              <a:t>January 2018</a:t>
            </a:r>
          </a:p>
        </p:txBody>
      </p:sp>
      <p:cxnSp>
        <p:nvCxnSpPr>
          <p:cNvPr id="10" name="Straight Arrow Connector 9">
            <a:extLst>
              <a:ext uri="{FF2B5EF4-FFF2-40B4-BE49-F238E27FC236}">
                <a16:creationId xmlns:a16="http://schemas.microsoft.com/office/drawing/2014/main" id="{3356FD74-A72E-C374-4089-5D982EF3C201}"/>
              </a:ext>
            </a:extLst>
          </p:cNvPr>
          <p:cNvCxnSpPr/>
          <p:nvPr/>
        </p:nvCxnSpPr>
        <p:spPr>
          <a:xfrm>
            <a:off x="2957215" y="4087565"/>
            <a:ext cx="2531566" cy="759023"/>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3EE2BA0-B4BD-14B6-6909-726C09D3264C}"/>
              </a:ext>
            </a:extLst>
          </p:cNvPr>
          <p:cNvSpPr/>
          <p:nvPr/>
        </p:nvSpPr>
        <p:spPr>
          <a:xfrm>
            <a:off x="1826493" y="3402211"/>
            <a:ext cx="1317129" cy="708794"/>
          </a:xfrm>
          <a:prstGeom prst="roundRect">
            <a:avLst/>
          </a:prstGeom>
          <a:solidFill>
            <a:srgbClr val="FF0000">
              <a:alpha val="5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2915" fontAlgn="base">
              <a:spcBef>
                <a:spcPct val="0"/>
              </a:spcBef>
              <a:spcAft>
                <a:spcPct val="0"/>
              </a:spcAft>
              <a:defRPr/>
            </a:pPr>
            <a:r>
              <a:rPr lang="en-GB" sz="1195" b="1" dirty="0">
                <a:solidFill>
                  <a:srgbClr val="FFFFFF"/>
                </a:solidFill>
                <a:latin typeface="Arial-BoldMT"/>
                <a:sym typeface="Arial" panose="020B0604020202020204" pitchFamily="34" charset="0"/>
              </a:rPr>
              <a:t>South Hub</a:t>
            </a:r>
          </a:p>
        </p:txBody>
      </p:sp>
      <p:pic>
        <p:nvPicPr>
          <p:cNvPr id="36871" name="Picture 4">
            <a:extLst>
              <a:ext uri="{FF2B5EF4-FFF2-40B4-BE49-F238E27FC236}">
                <a16:creationId xmlns:a16="http://schemas.microsoft.com/office/drawing/2014/main" id="{A4FC2FAB-C8F9-7F85-0E6B-BD94D6041E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0422" y="2681139"/>
            <a:ext cx="2278186" cy="867296"/>
          </a:xfrm>
          <a:prstGeom prst="rect">
            <a:avLst/>
          </a:prstGeom>
          <a:noFill/>
          <a:ln>
            <a:noFill/>
          </a:ln>
          <a:effectLst/>
          <a:extLst>
            <a:ext uri="{909E8E84-426E-40DD-AFC4-6F175D3DCCD1}">
              <a14:hiddenFill xmlns:a14="http://schemas.microsoft.com/office/drawing/2010/main">
                <a:solidFill>
                  <a:srgbClr val="8EAE20"/>
                </a:solidFill>
              </a14:hiddenFill>
            </a:ext>
            <a:ext uri="{91240B29-F687-4F45-9708-019B960494DF}">
              <a14:hiddenLine xmlns:a14="http://schemas.microsoft.com/office/drawing/2010/main" w="12700">
                <a:solidFill>
                  <a:srgbClr val="636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a:extLst>
              <a:ext uri="{FF2B5EF4-FFF2-40B4-BE49-F238E27FC236}">
                <a16:creationId xmlns:a16="http://schemas.microsoft.com/office/drawing/2014/main" id="{DB156C58-1FC4-9787-4CF1-A3647A42C2DD}"/>
              </a:ext>
            </a:extLst>
          </p:cNvPr>
          <p:cNvSpPr/>
          <p:nvPr/>
        </p:nvSpPr>
        <p:spPr>
          <a:xfrm>
            <a:off x="8880947" y="3186783"/>
            <a:ext cx="1316012" cy="697631"/>
          </a:xfrm>
          <a:prstGeom prst="roundRect">
            <a:avLst/>
          </a:prstGeom>
          <a:solidFill>
            <a:srgbClr val="007635">
              <a:alpha val="51000"/>
            </a:srgbClr>
          </a:solidFill>
          <a:ln>
            <a:solidFill>
              <a:srgbClr val="007635"/>
            </a:solidFill>
          </a:ln>
        </p:spPr>
        <p:style>
          <a:lnRef idx="2">
            <a:schemeClr val="accent1">
              <a:shade val="50000"/>
            </a:schemeClr>
          </a:lnRef>
          <a:fillRef idx="1">
            <a:schemeClr val="accent1"/>
          </a:fillRef>
          <a:effectRef idx="0">
            <a:schemeClr val="accent1"/>
          </a:effectRef>
          <a:fontRef idx="minor">
            <a:schemeClr val="lt1"/>
          </a:fontRef>
        </p:style>
        <p:txBody>
          <a:bodyPr/>
          <a:lstStyle/>
          <a:p>
            <a:pPr defTabSz="642915" fontAlgn="base">
              <a:spcBef>
                <a:spcPct val="0"/>
              </a:spcBef>
              <a:spcAft>
                <a:spcPct val="0"/>
              </a:spcAft>
              <a:defRPr/>
            </a:pPr>
            <a:r>
              <a:rPr lang="en-GB" sz="1195" b="1" dirty="0">
                <a:solidFill>
                  <a:srgbClr val="FFFFFF"/>
                </a:solidFill>
                <a:latin typeface="Arial-BoldMT"/>
                <a:sym typeface="Arial" panose="020B0604020202020204" pitchFamily="34" charset="0"/>
              </a:rPr>
              <a:t>East /Central Hub</a:t>
            </a:r>
          </a:p>
        </p:txBody>
      </p:sp>
      <p:cxnSp>
        <p:nvCxnSpPr>
          <p:cNvPr id="16" name="Straight Arrow Connector 15">
            <a:extLst>
              <a:ext uri="{FF2B5EF4-FFF2-40B4-BE49-F238E27FC236}">
                <a16:creationId xmlns:a16="http://schemas.microsoft.com/office/drawing/2014/main" id="{88E13A9F-9101-394B-0CA0-1DEDA984CF1D}"/>
              </a:ext>
            </a:extLst>
          </p:cNvPr>
          <p:cNvCxnSpPr/>
          <p:nvPr/>
        </p:nvCxnSpPr>
        <p:spPr>
          <a:xfrm>
            <a:off x="2602260" y="2213447"/>
            <a:ext cx="1924348" cy="1063749"/>
          </a:xfrm>
          <a:prstGeom prst="straightConnector1">
            <a:avLst/>
          </a:prstGeom>
          <a:ln w="31750">
            <a:solidFill>
              <a:srgbClr val="333399"/>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D38C3273-AF97-26A4-D7A1-B1EE8A1D7BEE}"/>
              </a:ext>
            </a:extLst>
          </p:cNvPr>
          <p:cNvSpPr/>
          <p:nvPr/>
        </p:nvSpPr>
        <p:spPr>
          <a:xfrm>
            <a:off x="1700362" y="1409775"/>
            <a:ext cx="1316013" cy="809253"/>
          </a:xfrm>
          <a:prstGeom prst="roundRect">
            <a:avLst/>
          </a:prstGeom>
          <a:solidFill>
            <a:srgbClr val="333399">
              <a:alpha val="50588"/>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2915" fontAlgn="base">
              <a:spcBef>
                <a:spcPct val="0"/>
              </a:spcBef>
              <a:spcAft>
                <a:spcPct val="0"/>
              </a:spcAft>
              <a:defRPr/>
            </a:pPr>
            <a:r>
              <a:rPr lang="en-GB" sz="1195" b="1" dirty="0">
                <a:solidFill>
                  <a:srgbClr val="FFFFFF"/>
                </a:solidFill>
                <a:latin typeface="Arial-BoldMT"/>
                <a:sym typeface="Arial" panose="020B0604020202020204" pitchFamily="34" charset="0"/>
              </a:rPr>
              <a:t>West Hub</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D194C9-BEDD-5FBC-E65C-92D406DD82E2}"/>
              </a:ext>
            </a:extLst>
          </p:cNvPr>
          <p:cNvPicPr>
            <a:picLocks noChangeAspect="1"/>
          </p:cNvPicPr>
          <p:nvPr/>
        </p:nvPicPr>
        <p:blipFill>
          <a:blip r:embed="rId2"/>
          <a:stretch>
            <a:fillRect/>
          </a:stretch>
        </p:blipFill>
        <p:spPr>
          <a:xfrm>
            <a:off x="0" y="5593404"/>
            <a:ext cx="12192000" cy="1264596"/>
          </a:xfrm>
          <a:prstGeom prst="rect">
            <a:avLst/>
          </a:prstGeom>
        </p:spPr>
      </p:pic>
      <p:sp>
        <p:nvSpPr>
          <p:cNvPr id="5" name="TextBox 4">
            <a:extLst>
              <a:ext uri="{FF2B5EF4-FFF2-40B4-BE49-F238E27FC236}">
                <a16:creationId xmlns:a16="http://schemas.microsoft.com/office/drawing/2014/main" id="{24FF9A07-2951-B3A2-F047-C3C356779CD3}"/>
              </a:ext>
            </a:extLst>
          </p:cNvPr>
          <p:cNvSpPr txBox="1"/>
          <p:nvPr/>
        </p:nvSpPr>
        <p:spPr>
          <a:xfrm>
            <a:off x="2017643" y="110169"/>
            <a:ext cx="8189844" cy="5309146"/>
          </a:xfrm>
          <a:prstGeom prst="rect">
            <a:avLst/>
          </a:prstGeom>
          <a:noFill/>
        </p:spPr>
        <p:txBody>
          <a:bodyPr wrap="square">
            <a:spAutoFit/>
          </a:bodyPr>
          <a:lstStyle/>
          <a:p>
            <a:pPr defTabSz="642915" eaLnBrk="0" fontAlgn="base" hangingPunct="0">
              <a:spcBef>
                <a:spcPts val="879"/>
              </a:spcBef>
              <a:spcAft>
                <a:spcPct val="0"/>
              </a:spcAft>
            </a:pPr>
            <a:r>
              <a:rPr lang="en-GB" altLang="en-US" sz="1800" b="1" dirty="0">
                <a:solidFill>
                  <a:srgbClr val="00988E"/>
                </a:solidFill>
                <a:cs typeface="Times New Roman" panose="02020603050405020304" pitchFamily="18" charset="0"/>
              </a:rPr>
              <a:t>East/Central Hub</a:t>
            </a:r>
            <a:endParaRPr lang="en-GB" altLang="en-US" sz="1800" b="1" dirty="0">
              <a:solidFill>
                <a:srgbClr val="00988E"/>
              </a:solidFill>
              <a:latin typeface="Calibri" panose="020F0502020204030204" pitchFamily="34" charset="0"/>
              <a:cs typeface="Calibri" panose="020F0502020204030204" pitchFamily="34" charset="0"/>
            </a:endParaRPr>
          </a:p>
          <a:p>
            <a:pPr defTabSz="642915" eaLnBrk="0" fontAlgn="base" hangingPunct="0">
              <a:spcBef>
                <a:spcPct val="0"/>
              </a:spcBef>
              <a:spcAft>
                <a:spcPct val="0"/>
              </a:spcAft>
            </a:pPr>
            <a:r>
              <a:rPr lang="en-GB" altLang="en-US" sz="1800" dirty="0">
                <a:cs typeface="Calibri" panose="020F0502020204030204" pitchFamily="34" charset="0"/>
              </a:rPr>
              <a:t>Covers the postcodes of: N2, parts of N3, parts of N10, N11, N12 parts of N14, EN4 and EN5.</a:t>
            </a:r>
            <a:r>
              <a:rPr lang="en-GB" altLang="en-US" sz="1800" dirty="0">
                <a:latin typeface="Calibri" panose="020F0502020204030204" pitchFamily="34" charset="0"/>
                <a:cs typeface="Calibri" panose="020F0502020204030204" pitchFamily="34" charset="0"/>
              </a:rPr>
              <a:t> </a:t>
            </a:r>
          </a:p>
          <a:p>
            <a:pPr defTabSz="642915" eaLnBrk="0" fontAlgn="base" hangingPunct="0">
              <a:spcBef>
                <a:spcPct val="0"/>
              </a:spcBef>
              <a:spcAft>
                <a:spcPct val="0"/>
              </a:spcAft>
            </a:pPr>
            <a:r>
              <a:rPr lang="en-GB" altLang="en-US" sz="1800" b="1" dirty="0">
                <a:solidFill>
                  <a:srgbClr val="F96D17"/>
                </a:solidFill>
                <a:cs typeface="Calibri" panose="020F0502020204030204" pitchFamily="34" charset="0"/>
              </a:rPr>
              <a:t>Main Hub </a:t>
            </a:r>
            <a:r>
              <a:rPr lang="en-GB" altLang="en-US" sz="1800" dirty="0">
                <a:cs typeface="Calibri" panose="020F0502020204030204" pitchFamily="34" charset="0"/>
              </a:rPr>
              <a:t>office: Newstead Children’s Centre, 1 Fallows Close (off Tarling Road), Finchley, N2 8LG, Telephone: 020 8359 3460.</a:t>
            </a:r>
          </a:p>
          <a:p>
            <a:pPr defTabSz="642915" eaLnBrk="0" fontAlgn="base" hangingPunct="0">
              <a:spcBef>
                <a:spcPct val="0"/>
              </a:spcBef>
              <a:spcAft>
                <a:spcPct val="0"/>
              </a:spcAft>
            </a:pPr>
            <a:r>
              <a:rPr lang="en-GB" altLang="en-US" b="1" dirty="0">
                <a:latin typeface="Calibri" panose="020F0502020204030204" pitchFamily="34" charset="0"/>
                <a:cs typeface="Calibri" panose="020F0502020204030204" pitchFamily="34" charset="0"/>
              </a:rPr>
              <a:t>Michaela.Carlowe@barnet.gov.uk</a:t>
            </a:r>
            <a:r>
              <a:rPr lang="en-GB" altLang="en-US" sz="1800" b="1" dirty="0">
                <a:latin typeface="Calibri" panose="020F0502020204030204" pitchFamily="34" charset="0"/>
                <a:cs typeface="Calibri" panose="020F0502020204030204" pitchFamily="34" charset="0"/>
              </a:rPr>
              <a:t> </a:t>
            </a:r>
          </a:p>
          <a:p>
            <a:pPr defTabSz="642915" eaLnBrk="0" fontAlgn="base" hangingPunct="0">
              <a:spcBef>
                <a:spcPts val="879"/>
              </a:spcBef>
              <a:spcAft>
                <a:spcPct val="0"/>
              </a:spcAft>
            </a:pPr>
            <a:r>
              <a:rPr lang="en-GB" altLang="en-US" sz="1800" b="1" dirty="0">
                <a:solidFill>
                  <a:srgbClr val="00988E"/>
                </a:solidFill>
                <a:cs typeface="Times New Roman" panose="02020603050405020304" pitchFamily="18" charset="0"/>
              </a:rPr>
              <a:t>West Hub</a:t>
            </a:r>
            <a:endParaRPr lang="en-GB" altLang="en-US" sz="1800" b="1" dirty="0">
              <a:solidFill>
                <a:srgbClr val="00988E"/>
              </a:solidFill>
              <a:latin typeface="Calibri" panose="020F0502020204030204" pitchFamily="34" charset="0"/>
              <a:cs typeface="Calibri" panose="020F0502020204030204" pitchFamily="34" charset="0"/>
            </a:endParaRPr>
          </a:p>
          <a:p>
            <a:pPr defTabSz="642915" eaLnBrk="0" fontAlgn="base" hangingPunct="0">
              <a:spcBef>
                <a:spcPct val="0"/>
              </a:spcBef>
              <a:spcAft>
                <a:spcPct val="0"/>
              </a:spcAft>
            </a:pPr>
            <a:r>
              <a:rPr lang="en-GB" altLang="en-US" sz="1800" dirty="0">
                <a:cs typeface="Calibri" panose="020F0502020204030204" pitchFamily="34" charset="0"/>
              </a:rPr>
              <a:t>Covers the postcodes of: HA8, part of NW7, part of NW9</a:t>
            </a:r>
            <a:r>
              <a:rPr lang="en-GB" altLang="en-US" sz="1800" dirty="0">
                <a:latin typeface="Calibri" panose="020F0502020204030204" pitchFamily="34" charset="0"/>
                <a:cs typeface="Calibri" panose="020F0502020204030204" pitchFamily="34" charset="0"/>
              </a:rPr>
              <a:t> </a:t>
            </a:r>
          </a:p>
          <a:p>
            <a:pPr defTabSz="642915" eaLnBrk="0" fontAlgn="base" hangingPunct="0">
              <a:spcBef>
                <a:spcPct val="0"/>
              </a:spcBef>
              <a:spcAft>
                <a:spcPct val="0"/>
              </a:spcAft>
            </a:pPr>
            <a:r>
              <a:rPr lang="en-GB" altLang="en-US" sz="1800" b="1" dirty="0">
                <a:solidFill>
                  <a:srgbClr val="F96D17"/>
                </a:solidFill>
                <a:cs typeface="Calibri" panose="020F0502020204030204" pitchFamily="34" charset="0"/>
              </a:rPr>
              <a:t>Main Hub </a:t>
            </a:r>
            <a:r>
              <a:rPr lang="en-GB" altLang="en-US" sz="1800" dirty="0">
                <a:cs typeface="Calibri" panose="020F0502020204030204" pitchFamily="34" charset="0"/>
              </a:rPr>
              <a:t>office: </a:t>
            </a:r>
          </a:p>
          <a:p>
            <a:pPr defTabSz="642915" eaLnBrk="0" fontAlgn="base" hangingPunct="0">
              <a:spcBef>
                <a:spcPct val="0"/>
              </a:spcBef>
              <a:spcAft>
                <a:spcPct val="0"/>
              </a:spcAft>
            </a:pPr>
            <a:r>
              <a:rPr lang="en-GB" altLang="en-US" sz="1800" dirty="0">
                <a:cs typeface="Calibri" panose="020F0502020204030204" pitchFamily="34" charset="0"/>
              </a:rPr>
              <a:t>Barnet and Southgate College- Colindale, 7 Bristol Avenue (formerly </a:t>
            </a:r>
            <a:r>
              <a:rPr lang="en-GB" altLang="en-US" sz="1800" dirty="0" err="1">
                <a:cs typeface="Calibri" panose="020F0502020204030204" pitchFamily="34" charset="0"/>
              </a:rPr>
              <a:t>Lanacre</a:t>
            </a:r>
            <a:r>
              <a:rPr lang="en-GB" altLang="en-US" sz="1800" dirty="0">
                <a:cs typeface="Calibri" panose="020F0502020204030204" pitchFamily="34" charset="0"/>
              </a:rPr>
              <a:t> Avenue) London NW9 4BR, Telephone </a:t>
            </a:r>
            <a:r>
              <a:rPr lang="en-GB" altLang="en-US" sz="1800" dirty="0">
                <a:latin typeface="Calibri" panose="020F0502020204030204" pitchFamily="34" charset="0"/>
                <a:cs typeface="Calibri" panose="020F0502020204030204" pitchFamily="34" charset="0"/>
              </a:rPr>
              <a:t>020 8359 3510</a:t>
            </a:r>
          </a:p>
          <a:p>
            <a:pPr defTabSz="642915" eaLnBrk="0" fontAlgn="base" hangingPunct="0">
              <a:spcBef>
                <a:spcPct val="0"/>
              </a:spcBef>
              <a:spcAft>
                <a:spcPct val="0"/>
              </a:spcAft>
            </a:pPr>
            <a:r>
              <a:rPr lang="en-GB" altLang="en-US" b="1" dirty="0">
                <a:latin typeface="Calibri" panose="020F0502020204030204" pitchFamily="34" charset="0"/>
                <a:cs typeface="Calibri" panose="020F0502020204030204" pitchFamily="34" charset="0"/>
              </a:rPr>
              <a:t>Andrea.mullings@barnet.gov.uk</a:t>
            </a:r>
            <a:endParaRPr lang="en-GB" altLang="en-US" sz="1800" b="1" dirty="0">
              <a:latin typeface="Calibri" panose="020F0502020204030204" pitchFamily="34" charset="0"/>
              <a:cs typeface="Calibri" panose="020F0502020204030204" pitchFamily="34" charset="0"/>
            </a:endParaRPr>
          </a:p>
          <a:p>
            <a:pPr defTabSz="642915" eaLnBrk="0" fontAlgn="base" hangingPunct="0">
              <a:spcBef>
                <a:spcPts val="879"/>
              </a:spcBef>
              <a:spcAft>
                <a:spcPct val="0"/>
              </a:spcAft>
            </a:pPr>
            <a:r>
              <a:rPr lang="en-GB" altLang="en-US" sz="1800" b="1" dirty="0">
                <a:solidFill>
                  <a:srgbClr val="00988E"/>
                </a:solidFill>
                <a:cs typeface="Times New Roman" panose="02020603050405020304" pitchFamily="18" charset="0"/>
              </a:rPr>
              <a:t>South Hub</a:t>
            </a:r>
            <a:endParaRPr lang="en-GB" altLang="en-US" sz="1800" b="1" dirty="0">
              <a:solidFill>
                <a:srgbClr val="00988E"/>
              </a:solidFill>
              <a:latin typeface="Calibri" panose="020F0502020204030204" pitchFamily="34" charset="0"/>
              <a:cs typeface="Calibri" panose="020F0502020204030204" pitchFamily="34" charset="0"/>
            </a:endParaRPr>
          </a:p>
          <a:p>
            <a:pPr defTabSz="642915" eaLnBrk="0" fontAlgn="base" hangingPunct="0">
              <a:spcBef>
                <a:spcPct val="0"/>
              </a:spcBef>
              <a:spcAft>
                <a:spcPct val="0"/>
              </a:spcAft>
            </a:pPr>
            <a:r>
              <a:rPr lang="en-GB" altLang="en-US" sz="1800" dirty="0">
                <a:cs typeface="Calibri" panose="020F0502020204030204" pitchFamily="34" charset="0"/>
              </a:rPr>
              <a:t>Covers the postcodes of: part of NW2, NW3, part of NW4, part of NW11, part of NW9, part of N3</a:t>
            </a:r>
            <a:r>
              <a:rPr lang="en-GB" altLang="en-US" sz="1800" dirty="0">
                <a:latin typeface="Calibri" panose="020F0502020204030204" pitchFamily="34" charset="0"/>
                <a:cs typeface="Calibri" panose="020F0502020204030204" pitchFamily="34" charset="0"/>
              </a:rPr>
              <a:t> </a:t>
            </a:r>
          </a:p>
          <a:p>
            <a:pPr defTabSz="642915" eaLnBrk="0" fontAlgn="base" hangingPunct="0">
              <a:spcBef>
                <a:spcPct val="0"/>
              </a:spcBef>
              <a:spcAft>
                <a:spcPct val="0"/>
              </a:spcAft>
            </a:pPr>
            <a:r>
              <a:rPr lang="en-GB" altLang="en-US" sz="1800" b="1" dirty="0">
                <a:solidFill>
                  <a:srgbClr val="F96D17"/>
                </a:solidFill>
                <a:cs typeface="Calibri" panose="020F0502020204030204" pitchFamily="34" charset="0"/>
              </a:rPr>
              <a:t>Main Hub </a:t>
            </a:r>
            <a:r>
              <a:rPr lang="en-GB" altLang="en-US" sz="1800" dirty="0">
                <a:cs typeface="Calibri" panose="020F0502020204030204" pitchFamily="34" charset="0"/>
              </a:rPr>
              <a:t>office:</a:t>
            </a:r>
            <a:r>
              <a:rPr lang="en-GB" altLang="en-US" sz="1800" b="1" dirty="0">
                <a:cs typeface="Calibri" panose="020F0502020204030204" pitchFamily="34" charset="0"/>
              </a:rPr>
              <a:t> </a:t>
            </a:r>
            <a:r>
              <a:rPr lang="en-GB" altLang="en-US" sz="1800" dirty="0">
                <a:cs typeface="Calibri" panose="020F0502020204030204" pitchFamily="34" charset="0"/>
              </a:rPr>
              <a:t>Parkfield Children’s Centre, 44 Park Road, Hendon, NW4 3PS, Telephone: 020 8359 3590</a:t>
            </a:r>
            <a:r>
              <a:rPr lang="en-GB" altLang="en-US" sz="1800" dirty="0">
                <a:latin typeface="Calibri" panose="020F0502020204030204" pitchFamily="34" charset="0"/>
                <a:cs typeface="Calibri" panose="020F0502020204030204" pitchFamily="34" charset="0"/>
              </a:rPr>
              <a:t> </a:t>
            </a:r>
          </a:p>
          <a:p>
            <a:pPr defTabSz="642915" eaLnBrk="0" fontAlgn="base" hangingPunct="0">
              <a:spcBef>
                <a:spcPct val="0"/>
              </a:spcBef>
              <a:spcAft>
                <a:spcPct val="0"/>
              </a:spcAft>
            </a:pPr>
            <a:r>
              <a:rPr lang="en-GB" altLang="en-US" b="1" dirty="0">
                <a:latin typeface="Calibri" panose="020F0502020204030204" pitchFamily="34" charset="0"/>
                <a:cs typeface="Calibri" panose="020F0502020204030204" pitchFamily="34" charset="0"/>
              </a:rPr>
              <a:t>Meera.Bhayani@barnet.gov.uk</a:t>
            </a:r>
            <a:endParaRPr lang="en-GB" altLang="en-US" sz="1800" b="1" dirty="0"/>
          </a:p>
        </p:txBody>
      </p:sp>
    </p:spTree>
    <p:extLst>
      <p:ext uri="{BB962C8B-B14F-4D97-AF65-F5344CB8AC3E}">
        <p14:creationId xmlns:p14="http://schemas.microsoft.com/office/powerpoint/2010/main" val="36322711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B18E-A94D-E546-00EB-16618D6CEC0E}"/>
              </a:ext>
            </a:extLst>
          </p:cNvPr>
          <p:cNvSpPr>
            <a:spLocks noGrp="1"/>
          </p:cNvSpPr>
          <p:nvPr>
            <p:ph type="title"/>
          </p:nvPr>
        </p:nvSpPr>
        <p:spPr/>
        <p:txBody>
          <a:bodyPr/>
          <a:lstStyle/>
          <a:p>
            <a:r>
              <a:rPr lang="en-GB" dirty="0"/>
              <a:t>Other contacts</a:t>
            </a:r>
          </a:p>
        </p:txBody>
      </p:sp>
      <p:sp>
        <p:nvSpPr>
          <p:cNvPr id="3" name="Content Placeholder 2">
            <a:extLst>
              <a:ext uri="{FF2B5EF4-FFF2-40B4-BE49-F238E27FC236}">
                <a16:creationId xmlns:a16="http://schemas.microsoft.com/office/drawing/2014/main" id="{BD2B078A-B263-DC32-49B9-F7C439EAC9D5}"/>
              </a:ext>
            </a:extLst>
          </p:cNvPr>
          <p:cNvSpPr>
            <a:spLocks noGrp="1"/>
          </p:cNvSpPr>
          <p:nvPr>
            <p:ph idx="1"/>
          </p:nvPr>
        </p:nvSpPr>
        <p:spPr/>
        <p:txBody>
          <a:bodyPr/>
          <a:lstStyle/>
          <a:p>
            <a:r>
              <a:rPr lang="en-GB" dirty="0"/>
              <a:t>Karen Pearson – Head of Service</a:t>
            </a:r>
          </a:p>
          <a:p>
            <a:r>
              <a:rPr lang="en-GB" dirty="0"/>
              <a:t>Debra Davies – Assistant Head of Service</a:t>
            </a:r>
          </a:p>
          <a:p>
            <a:r>
              <a:rPr lang="en-GB" dirty="0"/>
              <a:t>Andy Whiting – Early Years and Primary Lead</a:t>
            </a:r>
          </a:p>
          <a:p>
            <a:r>
              <a:rPr lang="en-GB" dirty="0"/>
              <a:t>Laura Davitt – Team Manager Positive Activities, BACE </a:t>
            </a:r>
          </a:p>
          <a:p>
            <a:r>
              <a:rPr lang="en-GB" dirty="0"/>
              <a:t>Ramona Burke – Duke of Edinburgh Programme</a:t>
            </a:r>
          </a:p>
        </p:txBody>
      </p:sp>
    </p:spTree>
    <p:extLst>
      <p:ext uri="{BB962C8B-B14F-4D97-AF65-F5344CB8AC3E}">
        <p14:creationId xmlns:p14="http://schemas.microsoft.com/office/powerpoint/2010/main" val="2830061818"/>
      </p:ext>
    </p:extLst>
  </p:cSld>
  <p:clrMapOvr>
    <a:masterClrMapping/>
  </p:clrMapOvr>
  <p:transition/>
</p:sld>
</file>

<file path=ppt/theme/theme1.xml><?xml version="1.0" encoding="utf-8"?>
<a:theme xmlns:a="http://schemas.openxmlformats.org/drawingml/2006/main" name="Barnet Introdution">
  <a:themeElements>
    <a:clrScheme name="">
      <a:dk1>
        <a:srgbClr val="636363"/>
      </a:dk1>
      <a:lt1>
        <a:srgbClr val="FFFFFF"/>
      </a:lt1>
      <a:dk2>
        <a:srgbClr val="000000"/>
      </a:dk2>
      <a:lt2>
        <a:srgbClr val="808080"/>
      </a:lt2>
      <a:accent1>
        <a:srgbClr val="8EAE20"/>
      </a:accent1>
      <a:accent2>
        <a:srgbClr val="333399"/>
      </a:accent2>
      <a:accent3>
        <a:srgbClr val="FFFFFF"/>
      </a:accent3>
      <a:accent4>
        <a:srgbClr val="535353"/>
      </a:accent4>
      <a:accent5>
        <a:srgbClr val="C6D3AB"/>
      </a:accent5>
      <a:accent6>
        <a:srgbClr val="2D2D8A"/>
      </a:accent6>
      <a:hlink>
        <a:srgbClr val="009999"/>
      </a:hlink>
      <a:folHlink>
        <a:srgbClr val="99CC00"/>
      </a:folHlink>
    </a:clrScheme>
    <a:fontScheme name="Barnet Introdution">
      <a:majorFont>
        <a:latin typeface="Georgia-Bold"/>
        <a:ea typeface="ヒラギノ明朝 ProN W6"/>
        <a:cs typeface="ヒラギノ明朝 ProN W6"/>
      </a:majorFont>
      <a:minorFont>
        <a:latin typeface="Arial-BoldMT"/>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EAE20"/>
        </a:solidFill>
        <a:ln w="12700" cap="flat" cmpd="sng" algn="ctr">
          <a:solidFill>
            <a:srgbClr val="63636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rgbClr val="636363"/>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8EAE20"/>
        </a:solidFill>
        <a:ln w="12700" cap="flat" cmpd="sng" algn="ctr">
          <a:solidFill>
            <a:srgbClr val="63636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rgbClr val="636363"/>
            </a:solidFill>
            <a:effectLst/>
            <a:latin typeface="Arial" charset="0"/>
            <a:ea typeface="ヒラギノ角ゴ ProN W3" charset="0"/>
            <a:cs typeface="ヒラギノ角ゴ ProN W3" charset="0"/>
            <a:sym typeface="Arial" charset="0"/>
          </a:defRPr>
        </a:defPPr>
      </a:lstStyle>
    </a:lnDef>
  </a:objectDefaults>
  <a:extraClrSchemeLst>
    <a:extraClrScheme>
      <a:clrScheme name="Barnet Introdu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EBAC78A9FC4748A4B248E44ED5B9A7" ma:contentTypeVersion="14" ma:contentTypeDescription="Create a new document." ma:contentTypeScope="" ma:versionID="f087354684a0436ec65e1f8750e96e95">
  <xsd:schema xmlns:xsd="http://www.w3.org/2001/XMLSchema" xmlns:xs="http://www.w3.org/2001/XMLSchema" xmlns:p="http://schemas.microsoft.com/office/2006/metadata/properties" xmlns:ns2="682fd419-9d33-4b26-a3ce-d98cbde828b3" xmlns:ns3="b250a692-0d02-4717-87f9-0f8bd8d07614" targetNamespace="http://schemas.microsoft.com/office/2006/metadata/properties" ma:root="true" ma:fieldsID="5d539efaefa934b33a972fe946430784" ns2:_="" ns3:_="">
    <xsd:import namespace="682fd419-9d33-4b26-a3ce-d98cbde828b3"/>
    <xsd:import namespace="b250a692-0d02-4717-87f9-0f8bd8d0761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fd419-9d33-4b26-a3ce-d98cbde828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c6b9df9-913f-4f8b-b453-8966a8cf090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0a692-0d02-4717-87f9-0f8bd8d0761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f7d60f3-f065-4def-91d6-9c63ecd02d4b}" ma:internalName="TaxCatchAll" ma:showField="CatchAllData" ma:web="b250a692-0d02-4717-87f9-0f8bd8d076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2fd419-9d33-4b26-a3ce-d98cbde828b3">
      <Terms xmlns="http://schemas.microsoft.com/office/infopath/2007/PartnerControls"/>
    </lcf76f155ced4ddcb4097134ff3c332f>
    <TaxCatchAll xmlns="b250a692-0d02-4717-87f9-0f8bd8d07614" xsi:nil="true"/>
  </documentManagement>
</p:properties>
</file>

<file path=customXml/itemProps1.xml><?xml version="1.0" encoding="utf-8"?>
<ds:datastoreItem xmlns:ds="http://schemas.openxmlformats.org/officeDocument/2006/customXml" ds:itemID="{142307B6-D8A9-4874-84C3-40EA752B08EE}"/>
</file>

<file path=customXml/itemProps2.xml><?xml version="1.0" encoding="utf-8"?>
<ds:datastoreItem xmlns:ds="http://schemas.openxmlformats.org/officeDocument/2006/customXml" ds:itemID="{1DC29E4A-AE09-4D20-ABBC-D905BE82F589}"/>
</file>

<file path=customXml/itemProps3.xml><?xml version="1.0" encoding="utf-8"?>
<ds:datastoreItem xmlns:ds="http://schemas.openxmlformats.org/officeDocument/2006/customXml" ds:itemID="{9D0EE381-F10D-4106-AE69-7C0EE438D2D7}"/>
</file>

<file path=docMetadata/LabelInfo.xml><?xml version="1.0" encoding="utf-8"?>
<clbl:labelList xmlns:clbl="http://schemas.microsoft.com/office/2020/mipLabelMetadata">
  <clbl:label id="{ccdf8477-5183-4317-8e8b-f69ff0053fb7}" enabled="1" method="Standard" siteId="{1ba468b9-1414-4675-be4f-53c478ad47bb}" removed="0"/>
</clbl:labelList>
</file>

<file path=docProps/app.xml><?xml version="1.0" encoding="utf-8"?>
<Properties xmlns="http://schemas.openxmlformats.org/officeDocument/2006/extended-properties" xmlns:vt="http://schemas.openxmlformats.org/officeDocument/2006/docPropsVTypes">
  <TotalTime>226</TotalTime>
  <Words>690</Words>
  <Application>Microsoft Office PowerPoint</Application>
  <PresentationFormat>Widescreen</PresentationFormat>
  <Paragraphs>67</Paragraphs>
  <Slides>12</Slides>
  <Notes>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 MT</vt:lpstr>
      <vt:lpstr>Arial-BoldMT</vt:lpstr>
      <vt:lpstr>Calibri</vt:lpstr>
      <vt:lpstr>Georgia</vt:lpstr>
      <vt:lpstr>Georgia-Bold</vt:lpstr>
      <vt:lpstr>Wingdings</vt:lpstr>
      <vt:lpstr>Barnet Introdution</vt:lpstr>
      <vt:lpstr>Office Theme</vt:lpstr>
      <vt:lpstr>PowerPoint Presentation</vt:lpstr>
      <vt:lpstr>PowerPoint Presentation</vt:lpstr>
      <vt:lpstr>Working across the whole continuum of  need and support</vt:lpstr>
      <vt:lpstr>What referral do I need to make?</vt:lpstr>
      <vt:lpstr>PowerPoint Presentation</vt:lpstr>
      <vt:lpstr>PowerPoint Presentation</vt:lpstr>
      <vt:lpstr>Location of the 3 Hubs</vt:lpstr>
      <vt:lpstr>PowerPoint Presentation</vt:lpstr>
      <vt:lpstr>Other contacts</vt:lpstr>
      <vt:lpstr>PowerPoint Presentation</vt:lpstr>
      <vt:lpstr>Time to Explore…..</vt:lpstr>
      <vt:lpstr> Voice of the Child – Video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Mullings, Andrea</dc:creator>
  <cp:lastModifiedBy>Davies, Debra (LBB)</cp:lastModifiedBy>
  <cp:revision>7</cp:revision>
  <dcterms:created xsi:type="dcterms:W3CDTF">2023-04-28T07:49:13Z</dcterms:created>
  <dcterms:modified xsi:type="dcterms:W3CDTF">2024-01-14T09:52:18Z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0x0101000CEBAC78A9FC4748A4B248E44ED5B9A7</vt:lpwstr>
  </property>
</Properties>
</file>