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93" d="100"/>
          <a:sy n="93" d="100"/>
        </p:scale>
        <p:origin x="30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5A8E0-2BF1-98BC-8FDF-CCA7F72F77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BC6738-26F5-F0E7-A492-A6D5D5058C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7378481-9178-2467-781A-0257B2EF2F91}"/>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5" name="Footer Placeholder 4">
            <a:extLst>
              <a:ext uri="{FF2B5EF4-FFF2-40B4-BE49-F238E27FC236}">
                <a16:creationId xmlns:a16="http://schemas.microsoft.com/office/drawing/2014/main" id="{15341AAF-0F7D-8D18-D030-18ED898ED8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1DF13-1096-FB08-871E-1817D2E8391E}"/>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161901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08139-6A85-3AEF-EF70-44AC633C6A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806579-E874-EF9F-946E-47F2111ECA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DF60E7-E2EE-7253-5946-ACFF20813761}"/>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5" name="Footer Placeholder 4">
            <a:extLst>
              <a:ext uri="{FF2B5EF4-FFF2-40B4-BE49-F238E27FC236}">
                <a16:creationId xmlns:a16="http://schemas.microsoft.com/office/drawing/2014/main" id="{E918FD57-C781-66C7-3AD8-48B42BBC37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DB3311-FCA5-2340-3A86-0E90D0283248}"/>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3613291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FB238D-93F3-D45B-E95C-BCE465993C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4333B0-8461-0F7E-5BB0-B2089477F8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014F78-9284-4A56-B53F-E5FA9332F1AF}"/>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5" name="Footer Placeholder 4">
            <a:extLst>
              <a:ext uri="{FF2B5EF4-FFF2-40B4-BE49-F238E27FC236}">
                <a16:creationId xmlns:a16="http://schemas.microsoft.com/office/drawing/2014/main" id="{B27DDE71-06EC-F568-A511-D4C457212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6AE00D-A5BE-95A2-B93E-5629548944AF}"/>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1341375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D5EB-C73F-3381-B9A5-9E9596BB03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F8BE0F-B26D-0738-C326-F47B14996F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596E4A-CB3B-6327-0539-3AC02BF0430D}"/>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5" name="Footer Placeholder 4">
            <a:extLst>
              <a:ext uri="{FF2B5EF4-FFF2-40B4-BE49-F238E27FC236}">
                <a16:creationId xmlns:a16="http://schemas.microsoft.com/office/drawing/2014/main" id="{895476EE-7988-AE79-F78B-5405C60381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A5D916-E708-60CE-8C5A-63EF40ADB6E3}"/>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736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9BE9-66C7-FAC2-8ECD-E4DD140267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88E35D-5508-5495-5038-549908D89E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3CB42D-DF91-B356-50D2-D2DD8C36F0BB}"/>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5" name="Footer Placeholder 4">
            <a:extLst>
              <a:ext uri="{FF2B5EF4-FFF2-40B4-BE49-F238E27FC236}">
                <a16:creationId xmlns:a16="http://schemas.microsoft.com/office/drawing/2014/main" id="{40E79E15-5F5F-B1AC-48FE-D80D918A80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F2BB18-C06D-1ED4-B5FD-9A6B52C0D52C}"/>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413987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494EE-4EA0-1E0E-48CE-92E99DBEC4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14D10A-D663-1197-5113-2570697C64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302C12B-807A-FD56-9892-31C47DD506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8E1AEB-443D-A4E9-D0C7-D3BA95370AB2}"/>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6" name="Footer Placeholder 5">
            <a:extLst>
              <a:ext uri="{FF2B5EF4-FFF2-40B4-BE49-F238E27FC236}">
                <a16:creationId xmlns:a16="http://schemas.microsoft.com/office/drawing/2014/main" id="{759BD84A-B1FD-F1DD-CFA6-9589F40A9D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5D0FDC-7849-FD94-F9DD-60979F47AF8B}"/>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514885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B4CAF-C562-20EE-75D7-E2A7720D54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801631-76B3-104C-B254-5233007FD7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16440B-6CB0-5262-B5E5-00F15F4AE9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4E9F881-84F0-54D7-1089-C4DC5BC1D0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860094-F305-A338-A3D4-B53A74996F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77F04D-8F96-8158-DB05-6ABF0D6825A5}"/>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8" name="Footer Placeholder 7">
            <a:extLst>
              <a:ext uri="{FF2B5EF4-FFF2-40B4-BE49-F238E27FC236}">
                <a16:creationId xmlns:a16="http://schemas.microsoft.com/office/drawing/2014/main" id="{B4A1E598-5960-3641-E735-5E791D89C8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8863D12-0C81-A299-8CDF-3EA373835B5D}"/>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359289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9D9D-F936-DDB6-0DC1-DEA97E4F56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A6F309-F6B5-E29F-C7F5-36D27B46C5E4}"/>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4" name="Footer Placeholder 3">
            <a:extLst>
              <a:ext uri="{FF2B5EF4-FFF2-40B4-BE49-F238E27FC236}">
                <a16:creationId xmlns:a16="http://schemas.microsoft.com/office/drawing/2014/main" id="{4D200BE2-49DD-C322-2E6B-C8FB0169982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B64B8A-986F-70DE-C3A4-EB0383FB915B}"/>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4099849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3BDDF0-1096-B9D4-09E0-DE2A182EF34D}"/>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3" name="Footer Placeholder 2">
            <a:extLst>
              <a:ext uri="{FF2B5EF4-FFF2-40B4-BE49-F238E27FC236}">
                <a16:creationId xmlns:a16="http://schemas.microsoft.com/office/drawing/2014/main" id="{5A4B60C1-257B-336C-6D92-F8BB4148410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935E56-6D74-CF7E-8072-A9CFB5323059}"/>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3960285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FE23-F0C6-0DD5-FD98-78AE37A6E6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02C4395-344C-C7DC-94CE-5603EF1B68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2A4888-DCB6-49CF-45A7-9D0EE58309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B2913-8CC7-A6D9-522F-0E9077555A3C}"/>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6" name="Footer Placeholder 5">
            <a:extLst>
              <a:ext uri="{FF2B5EF4-FFF2-40B4-BE49-F238E27FC236}">
                <a16:creationId xmlns:a16="http://schemas.microsoft.com/office/drawing/2014/main" id="{6D228DB8-3399-AAA2-881E-C29CEA0C96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52C97E-FE69-3258-64E1-44B19F1128B9}"/>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1250565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63891-A978-3121-54FB-250A82D8A0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AE41F1-6E52-3D77-6C86-7A9EED1E2E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43717A-F9E2-69DC-2A28-E7086B844C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C70C6A-7C80-5508-8E62-66F100094C3E}"/>
              </a:ext>
            </a:extLst>
          </p:cNvPr>
          <p:cNvSpPr>
            <a:spLocks noGrp="1"/>
          </p:cNvSpPr>
          <p:nvPr>
            <p:ph type="dt" sz="half" idx="10"/>
          </p:nvPr>
        </p:nvSpPr>
        <p:spPr/>
        <p:txBody>
          <a:bodyPr/>
          <a:lstStyle/>
          <a:p>
            <a:fld id="{6260A3A2-DCB8-4863-B642-7AFC7B16817C}" type="datetimeFigureOut">
              <a:rPr lang="en-GB" smtClean="0"/>
              <a:t>02/05/2024</a:t>
            </a:fld>
            <a:endParaRPr lang="en-GB"/>
          </a:p>
        </p:txBody>
      </p:sp>
      <p:sp>
        <p:nvSpPr>
          <p:cNvPr id="6" name="Footer Placeholder 5">
            <a:extLst>
              <a:ext uri="{FF2B5EF4-FFF2-40B4-BE49-F238E27FC236}">
                <a16:creationId xmlns:a16="http://schemas.microsoft.com/office/drawing/2014/main" id="{E237E339-C22D-23F3-77EF-60BE098AA4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365765-80D0-9E5E-799D-249AB946F7EA}"/>
              </a:ext>
            </a:extLst>
          </p:cNvPr>
          <p:cNvSpPr>
            <a:spLocks noGrp="1"/>
          </p:cNvSpPr>
          <p:nvPr>
            <p:ph type="sldNum" sz="quarter" idx="12"/>
          </p:nvPr>
        </p:nvSpPr>
        <p:spPr/>
        <p:txBody>
          <a:bodyPr/>
          <a:lstStyle/>
          <a:p>
            <a:fld id="{B8E59D84-E335-42B6-82B2-FEA0183794DF}" type="slidenum">
              <a:rPr lang="en-GB" smtClean="0"/>
              <a:t>‹#›</a:t>
            </a:fld>
            <a:endParaRPr lang="en-GB"/>
          </a:p>
        </p:txBody>
      </p:sp>
    </p:spTree>
    <p:extLst>
      <p:ext uri="{BB962C8B-B14F-4D97-AF65-F5344CB8AC3E}">
        <p14:creationId xmlns:p14="http://schemas.microsoft.com/office/powerpoint/2010/main" val="723687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F38AB4-0186-A16A-AC92-C1F2DC7BD2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CAFD4D-1E48-3A19-1107-4BBF14709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A4C6F8-1291-5146-94D8-9BB89BFE27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0A3A2-DCB8-4863-B642-7AFC7B16817C}" type="datetimeFigureOut">
              <a:rPr lang="en-GB" smtClean="0"/>
              <a:t>02/05/2024</a:t>
            </a:fld>
            <a:endParaRPr lang="en-GB"/>
          </a:p>
        </p:txBody>
      </p:sp>
      <p:sp>
        <p:nvSpPr>
          <p:cNvPr id="5" name="Footer Placeholder 4">
            <a:extLst>
              <a:ext uri="{FF2B5EF4-FFF2-40B4-BE49-F238E27FC236}">
                <a16:creationId xmlns:a16="http://schemas.microsoft.com/office/drawing/2014/main" id="{3A1A020D-283F-E832-1A9B-F463186D00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5E54418-CFB6-3B53-E29E-6F14C63FE8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59D84-E335-42B6-82B2-FEA0183794DF}" type="slidenum">
              <a:rPr lang="en-GB" smtClean="0"/>
              <a:t>‹#›</a:t>
            </a:fld>
            <a:endParaRPr lang="en-GB"/>
          </a:p>
        </p:txBody>
      </p:sp>
    </p:spTree>
    <p:extLst>
      <p:ext uri="{BB962C8B-B14F-4D97-AF65-F5344CB8AC3E}">
        <p14:creationId xmlns:p14="http://schemas.microsoft.com/office/powerpoint/2010/main" val="4093806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earning.nspcc.org.uk/child-abuse-and-neglect/harmful-sexual-behaviour/understanding#skip-to-content" TargetMode="External"/><Relationship Id="rId1" Type="http://schemas.openxmlformats.org/officeDocument/2006/relationships/slideLayout" Target="../slideLayouts/slideLayout1.xml"/><Relationship Id="rId5" Type="http://schemas.openxmlformats.org/officeDocument/2006/relationships/hyperlink" Target="https://thebarnetscp.org.uk/bscp/professionals/barnets-local-assessment-protocol-and-continuum-of-help"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s://learning.nspcc.org.uk/child-abuse-and-neglect/harmful-sexual-behaviour/understanding#skip-to-conten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npcc.police.uk/SysSiteAssets/media/downloads/publications/publications-log/2020/when-to-call-the-police--guidance-for-schools-and-colleges.pdf"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90595-45DC-2206-1CC9-FAA9944663AD}"/>
              </a:ext>
            </a:extLst>
          </p:cNvPr>
          <p:cNvPicPr>
            <a:picLocks noChangeAspect="1"/>
          </p:cNvPicPr>
          <p:nvPr/>
        </p:nvPicPr>
        <p:blipFill>
          <a:blip r:embed="rId2"/>
          <a:stretch>
            <a:fillRect/>
          </a:stretch>
        </p:blipFill>
        <p:spPr>
          <a:xfrm>
            <a:off x="0" y="0"/>
            <a:ext cx="12192000" cy="3043646"/>
          </a:xfrm>
          <a:prstGeom prst="rect">
            <a:avLst/>
          </a:prstGeom>
        </p:spPr>
      </p:pic>
      <p:sp>
        <p:nvSpPr>
          <p:cNvPr id="5" name="TextBox 4">
            <a:extLst>
              <a:ext uri="{FF2B5EF4-FFF2-40B4-BE49-F238E27FC236}">
                <a16:creationId xmlns:a16="http://schemas.microsoft.com/office/drawing/2014/main" id="{D54E1E8D-23E3-ACD6-AEDF-69BEE5C11FDE}"/>
              </a:ext>
            </a:extLst>
          </p:cNvPr>
          <p:cNvSpPr txBox="1"/>
          <p:nvPr/>
        </p:nvSpPr>
        <p:spPr>
          <a:xfrm>
            <a:off x="130628" y="1859340"/>
            <a:ext cx="12192000" cy="1569660"/>
          </a:xfrm>
          <a:prstGeom prst="rect">
            <a:avLst/>
          </a:prstGeom>
          <a:noFill/>
        </p:spPr>
        <p:txBody>
          <a:bodyPr wrap="square" rtlCol="0">
            <a:spAutoFit/>
          </a:bodyPr>
          <a:lstStyle/>
          <a:p>
            <a:r>
              <a:rPr lang="en-GB" sz="9600" dirty="0">
                <a:solidFill>
                  <a:srgbClr val="002060"/>
                </a:solidFill>
              </a:rPr>
              <a:t>Safeguarding in Schools</a:t>
            </a:r>
          </a:p>
        </p:txBody>
      </p:sp>
      <p:sp>
        <p:nvSpPr>
          <p:cNvPr id="6" name="TextBox 5">
            <a:extLst>
              <a:ext uri="{FF2B5EF4-FFF2-40B4-BE49-F238E27FC236}">
                <a16:creationId xmlns:a16="http://schemas.microsoft.com/office/drawing/2014/main" id="{F30C6E3A-16FF-82E8-C3FF-7B00369EE184}"/>
              </a:ext>
            </a:extLst>
          </p:cNvPr>
          <p:cNvSpPr txBox="1"/>
          <p:nvPr/>
        </p:nvSpPr>
        <p:spPr>
          <a:xfrm>
            <a:off x="2886891" y="4767943"/>
            <a:ext cx="5956663" cy="523220"/>
          </a:xfrm>
          <a:prstGeom prst="rect">
            <a:avLst/>
          </a:prstGeom>
          <a:noFill/>
        </p:spPr>
        <p:txBody>
          <a:bodyPr wrap="square" rtlCol="0">
            <a:spAutoFit/>
          </a:bodyPr>
          <a:lstStyle/>
          <a:p>
            <a:r>
              <a:rPr lang="en-GB" sz="2800" b="1" u="sng" dirty="0"/>
              <a:t>Liam Foote – School Safeguarding Lead</a:t>
            </a:r>
          </a:p>
        </p:txBody>
      </p:sp>
    </p:spTree>
    <p:extLst>
      <p:ext uri="{BB962C8B-B14F-4D97-AF65-F5344CB8AC3E}">
        <p14:creationId xmlns:p14="http://schemas.microsoft.com/office/powerpoint/2010/main" val="350949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90595-45DC-2206-1CC9-FAA9944663AD}"/>
              </a:ext>
            </a:extLst>
          </p:cNvPr>
          <p:cNvPicPr>
            <a:picLocks noChangeAspect="1"/>
          </p:cNvPicPr>
          <p:nvPr/>
        </p:nvPicPr>
        <p:blipFill>
          <a:blip r:embed="rId2"/>
          <a:stretch>
            <a:fillRect/>
          </a:stretch>
        </p:blipFill>
        <p:spPr>
          <a:xfrm>
            <a:off x="0" y="0"/>
            <a:ext cx="12192000" cy="3043646"/>
          </a:xfrm>
          <a:prstGeom prst="rect">
            <a:avLst/>
          </a:prstGeom>
        </p:spPr>
      </p:pic>
      <p:sp>
        <p:nvSpPr>
          <p:cNvPr id="2" name="TextBox 1">
            <a:extLst>
              <a:ext uri="{FF2B5EF4-FFF2-40B4-BE49-F238E27FC236}">
                <a16:creationId xmlns:a16="http://schemas.microsoft.com/office/drawing/2014/main" id="{FF8BEC1B-ABF1-22CD-4DB9-8C00373A1762}"/>
              </a:ext>
            </a:extLst>
          </p:cNvPr>
          <p:cNvSpPr txBox="1"/>
          <p:nvPr/>
        </p:nvSpPr>
        <p:spPr>
          <a:xfrm>
            <a:off x="2476372" y="3491207"/>
            <a:ext cx="7239833" cy="830997"/>
          </a:xfrm>
          <a:prstGeom prst="rect">
            <a:avLst/>
          </a:prstGeom>
          <a:noFill/>
        </p:spPr>
        <p:txBody>
          <a:bodyPr wrap="square" rtlCol="0">
            <a:spAutoFit/>
          </a:bodyPr>
          <a:lstStyle/>
          <a:p>
            <a:r>
              <a:rPr lang="en-GB" sz="4800" b="1" u="sng" dirty="0"/>
              <a:t>Safeguarding other children</a:t>
            </a:r>
            <a:endParaRPr lang="en-GB" sz="4800" b="1" u="sng" dirty="0">
              <a:solidFill>
                <a:srgbClr val="002060"/>
              </a:solidFill>
            </a:endParaRPr>
          </a:p>
        </p:txBody>
      </p:sp>
      <p:sp>
        <p:nvSpPr>
          <p:cNvPr id="5" name="TextBox 4">
            <a:extLst>
              <a:ext uri="{FF2B5EF4-FFF2-40B4-BE49-F238E27FC236}">
                <a16:creationId xmlns:a16="http://schemas.microsoft.com/office/drawing/2014/main" id="{00132863-0D64-D083-9364-07ED624C7C79}"/>
              </a:ext>
            </a:extLst>
          </p:cNvPr>
          <p:cNvSpPr txBox="1"/>
          <p:nvPr/>
        </p:nvSpPr>
        <p:spPr>
          <a:xfrm>
            <a:off x="344628" y="1512025"/>
            <a:ext cx="4606194" cy="715089"/>
          </a:xfrm>
          <a:prstGeom prst="roundRect">
            <a:avLst/>
          </a:prstGeom>
          <a:solidFill>
            <a:srgbClr val="002060"/>
          </a:solidFill>
        </p:spPr>
        <p:txBody>
          <a:bodyPr wrap="square" rtlCol="0">
            <a:spAutoFit/>
          </a:bodyPr>
          <a:lstStyle/>
          <a:p>
            <a:pPr algn="ctr"/>
            <a:r>
              <a:rPr lang="en-GB" sz="3600" b="1" dirty="0">
                <a:solidFill>
                  <a:schemeClr val="bg1"/>
                </a:solidFill>
              </a:rPr>
              <a:t>Supporting witnesses</a:t>
            </a:r>
          </a:p>
        </p:txBody>
      </p:sp>
      <p:sp>
        <p:nvSpPr>
          <p:cNvPr id="6" name="TextBox 5">
            <a:extLst>
              <a:ext uri="{FF2B5EF4-FFF2-40B4-BE49-F238E27FC236}">
                <a16:creationId xmlns:a16="http://schemas.microsoft.com/office/drawing/2014/main" id="{A4DE5027-C7FD-135E-6FF6-F65CC5E1DCDE}"/>
              </a:ext>
            </a:extLst>
          </p:cNvPr>
          <p:cNvSpPr txBox="1"/>
          <p:nvPr/>
        </p:nvSpPr>
        <p:spPr>
          <a:xfrm>
            <a:off x="5804583" y="1494155"/>
            <a:ext cx="5533656" cy="715089"/>
          </a:xfrm>
          <a:prstGeom prst="roundRect">
            <a:avLst/>
          </a:prstGeom>
          <a:solidFill>
            <a:srgbClr val="002060"/>
          </a:solidFill>
        </p:spPr>
        <p:txBody>
          <a:bodyPr wrap="square" rtlCol="0">
            <a:spAutoFit/>
          </a:bodyPr>
          <a:lstStyle/>
          <a:p>
            <a:pPr algn="ctr"/>
            <a:r>
              <a:rPr lang="en-GB" sz="3600" b="1" dirty="0">
                <a:solidFill>
                  <a:schemeClr val="bg1"/>
                </a:solidFill>
              </a:rPr>
              <a:t>Ongoing bullying in school</a:t>
            </a:r>
          </a:p>
        </p:txBody>
      </p:sp>
      <p:sp>
        <p:nvSpPr>
          <p:cNvPr id="8" name="TextBox 7">
            <a:extLst>
              <a:ext uri="{FF2B5EF4-FFF2-40B4-BE49-F238E27FC236}">
                <a16:creationId xmlns:a16="http://schemas.microsoft.com/office/drawing/2014/main" id="{CB9FF7BA-8764-3214-1CAA-ADAC7A8A6C6F}"/>
              </a:ext>
            </a:extLst>
          </p:cNvPr>
          <p:cNvSpPr txBox="1"/>
          <p:nvPr/>
        </p:nvSpPr>
        <p:spPr>
          <a:xfrm>
            <a:off x="1097008" y="4723238"/>
            <a:ext cx="9676408" cy="715089"/>
          </a:xfrm>
          <a:prstGeom prst="roundRect">
            <a:avLst/>
          </a:prstGeom>
          <a:solidFill>
            <a:srgbClr val="002060"/>
          </a:solidFill>
        </p:spPr>
        <p:txBody>
          <a:bodyPr wrap="square" rtlCol="0">
            <a:spAutoFit/>
          </a:bodyPr>
          <a:lstStyle/>
          <a:p>
            <a:pPr algn="ctr"/>
            <a:r>
              <a:rPr lang="en-GB" sz="3600" b="1" dirty="0">
                <a:solidFill>
                  <a:schemeClr val="bg1"/>
                </a:solidFill>
              </a:rPr>
              <a:t>Online harassment – pages 110-111 KCSIE</a:t>
            </a:r>
          </a:p>
        </p:txBody>
      </p:sp>
      <p:sp>
        <p:nvSpPr>
          <p:cNvPr id="10" name="TextBox 9">
            <a:extLst>
              <a:ext uri="{FF2B5EF4-FFF2-40B4-BE49-F238E27FC236}">
                <a16:creationId xmlns:a16="http://schemas.microsoft.com/office/drawing/2014/main" id="{DE148A64-259A-F6B2-A264-9FE6E9BAB1F9}"/>
              </a:ext>
            </a:extLst>
          </p:cNvPr>
          <p:cNvSpPr txBox="1"/>
          <p:nvPr/>
        </p:nvSpPr>
        <p:spPr>
          <a:xfrm>
            <a:off x="3150806" y="5783800"/>
            <a:ext cx="5307554" cy="715089"/>
          </a:xfrm>
          <a:prstGeom prst="roundRect">
            <a:avLst/>
          </a:prstGeom>
          <a:solidFill>
            <a:srgbClr val="002060"/>
          </a:solidFill>
        </p:spPr>
        <p:txBody>
          <a:bodyPr wrap="square" rtlCol="0">
            <a:spAutoFit/>
          </a:bodyPr>
          <a:lstStyle/>
          <a:p>
            <a:pPr algn="ctr"/>
            <a:r>
              <a:rPr lang="en-GB" sz="3600" b="1" dirty="0">
                <a:solidFill>
                  <a:schemeClr val="bg1"/>
                </a:solidFill>
              </a:rPr>
              <a:t>Whole school approach</a:t>
            </a:r>
          </a:p>
        </p:txBody>
      </p:sp>
      <p:sp>
        <p:nvSpPr>
          <p:cNvPr id="12" name="TextBox 11">
            <a:extLst>
              <a:ext uri="{FF2B5EF4-FFF2-40B4-BE49-F238E27FC236}">
                <a16:creationId xmlns:a16="http://schemas.microsoft.com/office/drawing/2014/main" id="{FFF03D85-BCE6-02A4-0EB0-7E65D3B3C618}"/>
              </a:ext>
            </a:extLst>
          </p:cNvPr>
          <p:cNvSpPr txBox="1"/>
          <p:nvPr/>
        </p:nvSpPr>
        <p:spPr>
          <a:xfrm>
            <a:off x="2454281" y="2590298"/>
            <a:ext cx="6961862" cy="715089"/>
          </a:xfrm>
          <a:prstGeom prst="roundRect">
            <a:avLst/>
          </a:prstGeom>
          <a:solidFill>
            <a:srgbClr val="002060"/>
          </a:solidFill>
        </p:spPr>
        <p:txBody>
          <a:bodyPr wrap="square" rtlCol="0">
            <a:spAutoFit/>
          </a:bodyPr>
          <a:lstStyle/>
          <a:p>
            <a:pPr algn="ctr"/>
            <a:r>
              <a:rPr lang="en-GB" sz="3600" b="1" dirty="0">
                <a:solidFill>
                  <a:schemeClr val="bg1"/>
                </a:solidFill>
              </a:rPr>
              <a:t>Reviewing policies and procedures</a:t>
            </a:r>
          </a:p>
        </p:txBody>
      </p:sp>
    </p:spTree>
    <p:extLst>
      <p:ext uri="{BB962C8B-B14F-4D97-AF65-F5344CB8AC3E}">
        <p14:creationId xmlns:p14="http://schemas.microsoft.com/office/powerpoint/2010/main" val="47023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8"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90595-45DC-2206-1CC9-FAA9944663AD}"/>
              </a:ext>
            </a:extLst>
          </p:cNvPr>
          <p:cNvPicPr>
            <a:picLocks noChangeAspect="1"/>
          </p:cNvPicPr>
          <p:nvPr/>
        </p:nvPicPr>
        <p:blipFill>
          <a:blip r:embed="rId2"/>
          <a:stretch>
            <a:fillRect/>
          </a:stretch>
        </p:blipFill>
        <p:spPr>
          <a:xfrm>
            <a:off x="0" y="0"/>
            <a:ext cx="12192000" cy="3043646"/>
          </a:xfrm>
          <a:prstGeom prst="rect">
            <a:avLst/>
          </a:prstGeom>
        </p:spPr>
      </p:pic>
      <p:sp>
        <p:nvSpPr>
          <p:cNvPr id="5" name="TextBox 4">
            <a:extLst>
              <a:ext uri="{FF2B5EF4-FFF2-40B4-BE49-F238E27FC236}">
                <a16:creationId xmlns:a16="http://schemas.microsoft.com/office/drawing/2014/main" id="{D54E1E8D-23E3-ACD6-AEDF-69BEE5C11FDE}"/>
              </a:ext>
            </a:extLst>
          </p:cNvPr>
          <p:cNvSpPr txBox="1"/>
          <p:nvPr/>
        </p:nvSpPr>
        <p:spPr>
          <a:xfrm>
            <a:off x="378822" y="1362952"/>
            <a:ext cx="12192000" cy="1015663"/>
          </a:xfrm>
          <a:prstGeom prst="rect">
            <a:avLst/>
          </a:prstGeom>
          <a:noFill/>
        </p:spPr>
        <p:txBody>
          <a:bodyPr wrap="square" rtlCol="0">
            <a:spAutoFit/>
          </a:bodyPr>
          <a:lstStyle/>
          <a:p>
            <a:r>
              <a:rPr lang="en-GB" sz="6000" b="1" u="sng" dirty="0"/>
              <a:t>Reviewing procedures and practice</a:t>
            </a:r>
          </a:p>
        </p:txBody>
      </p:sp>
      <p:pic>
        <p:nvPicPr>
          <p:cNvPr id="3" name="Picture 2">
            <a:extLst>
              <a:ext uri="{FF2B5EF4-FFF2-40B4-BE49-F238E27FC236}">
                <a16:creationId xmlns:a16="http://schemas.microsoft.com/office/drawing/2014/main" id="{07E7FCAD-B69B-EFC0-0266-2BB51B3C4C35}"/>
              </a:ext>
            </a:extLst>
          </p:cNvPr>
          <p:cNvPicPr>
            <a:picLocks noChangeAspect="1"/>
          </p:cNvPicPr>
          <p:nvPr/>
        </p:nvPicPr>
        <p:blipFill>
          <a:blip r:embed="rId3"/>
          <a:stretch>
            <a:fillRect/>
          </a:stretch>
        </p:blipFill>
        <p:spPr>
          <a:xfrm>
            <a:off x="121308" y="2793335"/>
            <a:ext cx="4915266" cy="3592188"/>
          </a:xfrm>
          <a:prstGeom prst="rect">
            <a:avLst/>
          </a:prstGeom>
          <a:ln>
            <a:solidFill>
              <a:schemeClr val="tx1"/>
            </a:solidFill>
          </a:ln>
        </p:spPr>
      </p:pic>
      <p:pic>
        <p:nvPicPr>
          <p:cNvPr id="8" name="Picture 7">
            <a:extLst>
              <a:ext uri="{FF2B5EF4-FFF2-40B4-BE49-F238E27FC236}">
                <a16:creationId xmlns:a16="http://schemas.microsoft.com/office/drawing/2014/main" id="{0E99B307-3F04-CC28-EC8A-CFE0C07B8D5A}"/>
              </a:ext>
            </a:extLst>
          </p:cNvPr>
          <p:cNvPicPr>
            <a:picLocks noChangeAspect="1"/>
          </p:cNvPicPr>
          <p:nvPr/>
        </p:nvPicPr>
        <p:blipFill>
          <a:blip r:embed="rId4"/>
          <a:stretch>
            <a:fillRect/>
          </a:stretch>
        </p:blipFill>
        <p:spPr>
          <a:xfrm>
            <a:off x="5293477" y="2580744"/>
            <a:ext cx="6641620" cy="4017370"/>
          </a:xfrm>
          <a:prstGeom prst="rect">
            <a:avLst/>
          </a:prstGeom>
          <a:ln>
            <a:solidFill>
              <a:schemeClr val="tx1"/>
            </a:solidFill>
          </a:ln>
        </p:spPr>
      </p:pic>
    </p:spTree>
    <p:extLst>
      <p:ext uri="{BB962C8B-B14F-4D97-AF65-F5344CB8AC3E}">
        <p14:creationId xmlns:p14="http://schemas.microsoft.com/office/powerpoint/2010/main" val="22236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90595-45DC-2206-1CC9-FAA9944663AD}"/>
              </a:ext>
            </a:extLst>
          </p:cNvPr>
          <p:cNvPicPr>
            <a:picLocks noChangeAspect="1"/>
          </p:cNvPicPr>
          <p:nvPr/>
        </p:nvPicPr>
        <p:blipFill>
          <a:blip r:embed="rId2"/>
          <a:stretch>
            <a:fillRect/>
          </a:stretch>
        </p:blipFill>
        <p:spPr>
          <a:xfrm>
            <a:off x="0" y="0"/>
            <a:ext cx="12192000" cy="3043646"/>
          </a:xfrm>
          <a:prstGeom prst="rect">
            <a:avLst/>
          </a:prstGeom>
        </p:spPr>
      </p:pic>
      <p:sp>
        <p:nvSpPr>
          <p:cNvPr id="5" name="TextBox 4">
            <a:extLst>
              <a:ext uri="{FF2B5EF4-FFF2-40B4-BE49-F238E27FC236}">
                <a16:creationId xmlns:a16="http://schemas.microsoft.com/office/drawing/2014/main" id="{D54E1E8D-23E3-ACD6-AEDF-69BEE5C11FDE}"/>
              </a:ext>
            </a:extLst>
          </p:cNvPr>
          <p:cNvSpPr txBox="1"/>
          <p:nvPr/>
        </p:nvSpPr>
        <p:spPr>
          <a:xfrm>
            <a:off x="1828800" y="1258450"/>
            <a:ext cx="12192000" cy="1015663"/>
          </a:xfrm>
          <a:prstGeom prst="rect">
            <a:avLst/>
          </a:prstGeom>
          <a:noFill/>
        </p:spPr>
        <p:txBody>
          <a:bodyPr wrap="square" rtlCol="0">
            <a:spAutoFit/>
          </a:bodyPr>
          <a:lstStyle/>
          <a:p>
            <a:r>
              <a:rPr lang="en-GB" sz="6000" b="1" u="sng" dirty="0"/>
              <a:t>Responding to Incidents</a:t>
            </a:r>
          </a:p>
        </p:txBody>
      </p:sp>
      <p:pic>
        <p:nvPicPr>
          <p:cNvPr id="6" name="Picture 5">
            <a:extLst>
              <a:ext uri="{FF2B5EF4-FFF2-40B4-BE49-F238E27FC236}">
                <a16:creationId xmlns:a16="http://schemas.microsoft.com/office/drawing/2014/main" id="{15EAF00C-B21E-B658-87C5-CC5BACDAB59D}"/>
              </a:ext>
            </a:extLst>
          </p:cNvPr>
          <p:cNvPicPr>
            <a:picLocks noChangeAspect="1"/>
          </p:cNvPicPr>
          <p:nvPr/>
        </p:nvPicPr>
        <p:blipFill>
          <a:blip r:embed="rId3"/>
          <a:stretch>
            <a:fillRect/>
          </a:stretch>
        </p:blipFill>
        <p:spPr>
          <a:xfrm>
            <a:off x="128409" y="2765444"/>
            <a:ext cx="4722871" cy="3763106"/>
          </a:xfrm>
          <a:prstGeom prst="rect">
            <a:avLst/>
          </a:prstGeom>
          <a:ln>
            <a:solidFill>
              <a:schemeClr val="tx1"/>
            </a:solidFill>
          </a:ln>
        </p:spPr>
      </p:pic>
      <p:pic>
        <p:nvPicPr>
          <p:cNvPr id="9" name="Picture 8">
            <a:extLst>
              <a:ext uri="{FF2B5EF4-FFF2-40B4-BE49-F238E27FC236}">
                <a16:creationId xmlns:a16="http://schemas.microsoft.com/office/drawing/2014/main" id="{6ECE1C41-DCF6-564C-27EC-6E4D982ABB85}"/>
              </a:ext>
            </a:extLst>
          </p:cNvPr>
          <p:cNvPicPr>
            <a:picLocks noChangeAspect="1"/>
          </p:cNvPicPr>
          <p:nvPr/>
        </p:nvPicPr>
        <p:blipFill>
          <a:blip r:embed="rId4"/>
          <a:stretch>
            <a:fillRect/>
          </a:stretch>
        </p:blipFill>
        <p:spPr>
          <a:xfrm>
            <a:off x="5075519" y="3814355"/>
            <a:ext cx="6915150" cy="1323975"/>
          </a:xfrm>
          <a:prstGeom prst="rect">
            <a:avLst/>
          </a:prstGeom>
          <a:ln>
            <a:solidFill>
              <a:schemeClr val="tx1"/>
            </a:solidFill>
          </a:ln>
        </p:spPr>
      </p:pic>
    </p:spTree>
    <p:extLst>
      <p:ext uri="{BB962C8B-B14F-4D97-AF65-F5344CB8AC3E}">
        <p14:creationId xmlns:p14="http://schemas.microsoft.com/office/powerpoint/2010/main" val="21190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D9F3851-0606-0BC0-948D-588CCA579768}"/>
              </a:ext>
            </a:extLst>
          </p:cNvPr>
          <p:cNvSpPr txBox="1"/>
          <p:nvPr/>
        </p:nvSpPr>
        <p:spPr>
          <a:xfrm>
            <a:off x="7815495" y="1009930"/>
            <a:ext cx="4223657" cy="646331"/>
          </a:xfrm>
          <a:prstGeom prst="rect">
            <a:avLst/>
          </a:prstGeom>
          <a:noFill/>
        </p:spPr>
        <p:txBody>
          <a:bodyPr wrap="square">
            <a:spAutoFit/>
          </a:bodyPr>
          <a:lstStyle/>
          <a:p>
            <a:r>
              <a:rPr lang="en-GB" dirty="0">
                <a:hlinkClick r:id="rId2"/>
              </a:rPr>
              <a:t>Understanding sexualised behaviour in children | NSPCC Learning</a:t>
            </a:r>
            <a:endParaRPr lang="en-GB" dirty="0"/>
          </a:p>
        </p:txBody>
      </p:sp>
      <p:pic>
        <p:nvPicPr>
          <p:cNvPr id="11" name="Picture 10">
            <a:extLst>
              <a:ext uri="{FF2B5EF4-FFF2-40B4-BE49-F238E27FC236}">
                <a16:creationId xmlns:a16="http://schemas.microsoft.com/office/drawing/2014/main" id="{AD154062-48EE-344A-BEDC-CB08F78CFF88}"/>
              </a:ext>
            </a:extLst>
          </p:cNvPr>
          <p:cNvPicPr>
            <a:picLocks noChangeAspect="1"/>
          </p:cNvPicPr>
          <p:nvPr/>
        </p:nvPicPr>
        <p:blipFill>
          <a:blip r:embed="rId3"/>
          <a:stretch>
            <a:fillRect/>
          </a:stretch>
        </p:blipFill>
        <p:spPr>
          <a:xfrm>
            <a:off x="152848" y="149952"/>
            <a:ext cx="7153277" cy="3403145"/>
          </a:xfrm>
          <a:prstGeom prst="rect">
            <a:avLst/>
          </a:prstGeom>
          <a:ln>
            <a:solidFill>
              <a:schemeClr val="tx1"/>
            </a:solidFill>
          </a:ln>
        </p:spPr>
      </p:pic>
      <p:pic>
        <p:nvPicPr>
          <p:cNvPr id="13" name="Picture 12">
            <a:extLst>
              <a:ext uri="{FF2B5EF4-FFF2-40B4-BE49-F238E27FC236}">
                <a16:creationId xmlns:a16="http://schemas.microsoft.com/office/drawing/2014/main" id="{E36A0026-0539-5449-C07B-D510570567AF}"/>
              </a:ext>
            </a:extLst>
          </p:cNvPr>
          <p:cNvPicPr>
            <a:picLocks noChangeAspect="1"/>
          </p:cNvPicPr>
          <p:nvPr/>
        </p:nvPicPr>
        <p:blipFill>
          <a:blip r:embed="rId4"/>
          <a:stretch>
            <a:fillRect/>
          </a:stretch>
        </p:blipFill>
        <p:spPr>
          <a:xfrm>
            <a:off x="4934287" y="3162571"/>
            <a:ext cx="6952913" cy="3545477"/>
          </a:xfrm>
          <a:prstGeom prst="rect">
            <a:avLst/>
          </a:prstGeom>
        </p:spPr>
      </p:pic>
      <p:sp>
        <p:nvSpPr>
          <p:cNvPr id="17" name="TextBox 16">
            <a:extLst>
              <a:ext uri="{FF2B5EF4-FFF2-40B4-BE49-F238E27FC236}">
                <a16:creationId xmlns:a16="http://schemas.microsoft.com/office/drawing/2014/main" id="{F0DB9C9F-AF71-6CC6-9047-B51E1A96F8E0}"/>
              </a:ext>
            </a:extLst>
          </p:cNvPr>
          <p:cNvSpPr txBox="1"/>
          <p:nvPr/>
        </p:nvSpPr>
        <p:spPr>
          <a:xfrm>
            <a:off x="657245" y="4408994"/>
            <a:ext cx="3394165" cy="923330"/>
          </a:xfrm>
          <a:prstGeom prst="rect">
            <a:avLst/>
          </a:prstGeom>
          <a:noFill/>
        </p:spPr>
        <p:txBody>
          <a:bodyPr wrap="square">
            <a:spAutoFit/>
          </a:bodyPr>
          <a:lstStyle/>
          <a:p>
            <a:r>
              <a:rPr lang="en-GB" dirty="0">
                <a:hlinkClick r:id="rId5"/>
              </a:rPr>
              <a:t>The Barnet Safeguarding Children Partnership - (thebarnetscp.org.uk)</a:t>
            </a:r>
            <a:endParaRPr lang="en-GB" dirty="0"/>
          </a:p>
        </p:txBody>
      </p:sp>
    </p:spTree>
    <p:extLst>
      <p:ext uri="{BB962C8B-B14F-4D97-AF65-F5344CB8AC3E}">
        <p14:creationId xmlns:p14="http://schemas.microsoft.com/office/powerpoint/2010/main" val="381065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90595-45DC-2206-1CC9-FAA9944663AD}"/>
              </a:ext>
            </a:extLst>
          </p:cNvPr>
          <p:cNvPicPr>
            <a:picLocks noChangeAspect="1"/>
          </p:cNvPicPr>
          <p:nvPr/>
        </p:nvPicPr>
        <p:blipFill>
          <a:blip r:embed="rId2"/>
          <a:stretch>
            <a:fillRect/>
          </a:stretch>
        </p:blipFill>
        <p:spPr>
          <a:xfrm>
            <a:off x="0" y="0"/>
            <a:ext cx="12192000" cy="3043646"/>
          </a:xfrm>
          <a:prstGeom prst="rect">
            <a:avLst/>
          </a:prstGeom>
        </p:spPr>
      </p:pic>
      <p:sp>
        <p:nvSpPr>
          <p:cNvPr id="5" name="TextBox 4">
            <a:extLst>
              <a:ext uri="{FF2B5EF4-FFF2-40B4-BE49-F238E27FC236}">
                <a16:creationId xmlns:a16="http://schemas.microsoft.com/office/drawing/2014/main" id="{D54E1E8D-23E3-ACD6-AEDF-69BEE5C11FDE}"/>
              </a:ext>
            </a:extLst>
          </p:cNvPr>
          <p:cNvSpPr txBox="1"/>
          <p:nvPr/>
        </p:nvSpPr>
        <p:spPr>
          <a:xfrm>
            <a:off x="2911864" y="1013991"/>
            <a:ext cx="12192000" cy="1015663"/>
          </a:xfrm>
          <a:prstGeom prst="rect">
            <a:avLst/>
          </a:prstGeom>
          <a:noFill/>
        </p:spPr>
        <p:txBody>
          <a:bodyPr wrap="square" rtlCol="0">
            <a:spAutoFit/>
          </a:bodyPr>
          <a:lstStyle/>
          <a:p>
            <a:r>
              <a:rPr lang="en-GB" sz="6000" b="1" u="sng" dirty="0"/>
              <a:t>Risk Assessment</a:t>
            </a:r>
          </a:p>
        </p:txBody>
      </p:sp>
      <p:sp>
        <p:nvSpPr>
          <p:cNvPr id="3" name="TextBox 2">
            <a:extLst>
              <a:ext uri="{FF2B5EF4-FFF2-40B4-BE49-F238E27FC236}">
                <a16:creationId xmlns:a16="http://schemas.microsoft.com/office/drawing/2014/main" id="{199C69D4-424B-2DEF-3F65-4FA64DB1B40C}"/>
              </a:ext>
            </a:extLst>
          </p:cNvPr>
          <p:cNvSpPr txBox="1"/>
          <p:nvPr/>
        </p:nvSpPr>
        <p:spPr>
          <a:xfrm>
            <a:off x="309284" y="2029654"/>
            <a:ext cx="12505764" cy="2308324"/>
          </a:xfrm>
          <a:prstGeom prst="rect">
            <a:avLst/>
          </a:prstGeom>
          <a:noFill/>
        </p:spPr>
        <p:txBody>
          <a:bodyPr wrap="square">
            <a:spAutoFit/>
          </a:bodyPr>
          <a:lstStyle/>
          <a:p>
            <a:r>
              <a:rPr lang="en-GB" b="1" u="sng" dirty="0"/>
              <a:t>The risk and needs assessment for a report of sexual violence should consider:</a:t>
            </a:r>
          </a:p>
          <a:p>
            <a:pPr marL="285750" indent="-285750">
              <a:buFont typeface="Arial" panose="020B0604020202020204" pitchFamily="34" charset="0"/>
              <a:buChar char="•"/>
            </a:pPr>
            <a:r>
              <a:rPr lang="en-GB" dirty="0"/>
              <a:t>The incident details</a:t>
            </a:r>
          </a:p>
          <a:p>
            <a:pPr marL="285750" indent="-285750">
              <a:buFont typeface="Arial" panose="020B0604020202020204" pitchFamily="34" charset="0"/>
              <a:buChar char="•"/>
            </a:pPr>
            <a:r>
              <a:rPr lang="en-GB" dirty="0"/>
              <a:t>The victim, especially their protection and support</a:t>
            </a:r>
          </a:p>
          <a:p>
            <a:pPr marL="285750" indent="-285750">
              <a:buFont typeface="Arial" panose="020B0604020202020204" pitchFamily="34" charset="0"/>
              <a:buChar char="•"/>
            </a:pPr>
            <a:r>
              <a:rPr lang="en-GB" dirty="0"/>
              <a:t>Whether there may have been other victims</a:t>
            </a:r>
          </a:p>
          <a:p>
            <a:pPr marL="285750" indent="-285750">
              <a:buFont typeface="Arial" panose="020B0604020202020204" pitchFamily="34" charset="0"/>
              <a:buChar char="•"/>
            </a:pPr>
            <a:r>
              <a:rPr lang="en-GB" dirty="0"/>
              <a:t>The alleged perpetrator(s)</a:t>
            </a:r>
          </a:p>
          <a:p>
            <a:pPr marL="285750" indent="-285750">
              <a:buFont typeface="Arial" panose="020B0604020202020204" pitchFamily="34" charset="0"/>
              <a:buChar char="•"/>
            </a:pPr>
            <a:r>
              <a:rPr lang="en-GB" dirty="0"/>
              <a:t>All the other children, (and, if appropriate, adult students and staff) at the school or college, especially any actions that are appropriate to protect them from the alleged perpetrator(s), or from future harms, and</a:t>
            </a:r>
          </a:p>
          <a:p>
            <a:pPr marL="285750" indent="-285750">
              <a:buFont typeface="Arial" panose="020B0604020202020204" pitchFamily="34" charset="0"/>
              <a:buChar char="•"/>
            </a:pPr>
            <a:r>
              <a:rPr lang="en-GB" dirty="0"/>
              <a:t>The time and location of the incident, and any action required to make the location safer. </a:t>
            </a:r>
          </a:p>
        </p:txBody>
      </p:sp>
      <p:sp>
        <p:nvSpPr>
          <p:cNvPr id="7" name="TextBox 6">
            <a:extLst>
              <a:ext uri="{FF2B5EF4-FFF2-40B4-BE49-F238E27FC236}">
                <a16:creationId xmlns:a16="http://schemas.microsoft.com/office/drawing/2014/main" id="{077F0FCC-6048-F274-B0BF-E63F2C8EB617}"/>
              </a:ext>
            </a:extLst>
          </p:cNvPr>
          <p:cNvSpPr txBox="1"/>
          <p:nvPr/>
        </p:nvSpPr>
        <p:spPr>
          <a:xfrm>
            <a:off x="484095" y="4693024"/>
            <a:ext cx="3482787" cy="1940957"/>
          </a:xfrm>
          <a:prstGeom prst="roundRect">
            <a:avLst/>
          </a:prstGeom>
          <a:solidFill>
            <a:srgbClr val="002060"/>
          </a:solidFill>
        </p:spPr>
        <p:txBody>
          <a:bodyPr wrap="square" rtlCol="0">
            <a:spAutoFit/>
          </a:bodyPr>
          <a:lstStyle/>
          <a:p>
            <a:pPr algn="ctr"/>
            <a:r>
              <a:rPr lang="en-GB" sz="3600" b="1" dirty="0">
                <a:solidFill>
                  <a:schemeClr val="bg1"/>
                </a:solidFill>
              </a:rPr>
              <a:t>Risk Assessment Templates</a:t>
            </a:r>
          </a:p>
        </p:txBody>
      </p:sp>
      <p:sp>
        <p:nvSpPr>
          <p:cNvPr id="10" name="TextBox 9">
            <a:extLst>
              <a:ext uri="{FF2B5EF4-FFF2-40B4-BE49-F238E27FC236}">
                <a16:creationId xmlns:a16="http://schemas.microsoft.com/office/drawing/2014/main" id="{BBA4E3D0-0965-4E21-284D-4D5E7780EB87}"/>
              </a:ext>
            </a:extLst>
          </p:cNvPr>
          <p:cNvSpPr txBox="1"/>
          <p:nvPr/>
        </p:nvSpPr>
        <p:spPr>
          <a:xfrm>
            <a:off x="6582911" y="4577760"/>
            <a:ext cx="4849905" cy="1328023"/>
          </a:xfrm>
          <a:prstGeom prst="roundRect">
            <a:avLst/>
          </a:prstGeom>
          <a:solidFill>
            <a:srgbClr val="002060"/>
          </a:solidFill>
        </p:spPr>
        <p:txBody>
          <a:bodyPr wrap="square" rtlCol="0">
            <a:spAutoFit/>
          </a:bodyPr>
          <a:lstStyle/>
          <a:p>
            <a:pPr algn="ctr"/>
            <a:r>
              <a:rPr lang="en-GB" sz="3600" b="1" dirty="0">
                <a:solidFill>
                  <a:schemeClr val="bg1"/>
                </a:solidFill>
              </a:rPr>
              <a:t>Identifying sexualised behaviour questions</a:t>
            </a:r>
          </a:p>
        </p:txBody>
      </p:sp>
      <p:sp>
        <p:nvSpPr>
          <p:cNvPr id="12" name="TextBox 11">
            <a:extLst>
              <a:ext uri="{FF2B5EF4-FFF2-40B4-BE49-F238E27FC236}">
                <a16:creationId xmlns:a16="http://schemas.microsoft.com/office/drawing/2014/main" id="{7AA43BF3-4C63-9212-B429-B3E30444E8CC}"/>
              </a:ext>
            </a:extLst>
          </p:cNvPr>
          <p:cNvSpPr txBox="1"/>
          <p:nvPr/>
        </p:nvSpPr>
        <p:spPr>
          <a:xfrm>
            <a:off x="5846109" y="6182966"/>
            <a:ext cx="7550522" cy="369332"/>
          </a:xfrm>
          <a:prstGeom prst="rect">
            <a:avLst/>
          </a:prstGeom>
          <a:noFill/>
        </p:spPr>
        <p:txBody>
          <a:bodyPr wrap="square">
            <a:spAutoFit/>
          </a:bodyPr>
          <a:lstStyle/>
          <a:p>
            <a:r>
              <a:rPr lang="en-GB" dirty="0">
                <a:hlinkClick r:id="rId3"/>
              </a:rPr>
              <a:t>Understanding sexualised behaviour in children | NSPCC Learning</a:t>
            </a:r>
            <a:endParaRPr lang="en-GB" dirty="0"/>
          </a:p>
        </p:txBody>
      </p:sp>
    </p:spTree>
    <p:extLst>
      <p:ext uri="{BB962C8B-B14F-4D97-AF65-F5344CB8AC3E}">
        <p14:creationId xmlns:p14="http://schemas.microsoft.com/office/powerpoint/2010/main" val="166177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7" grpId="0" animBg="1"/>
      <p:bldP spid="10"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90595-45DC-2206-1CC9-FAA9944663AD}"/>
              </a:ext>
            </a:extLst>
          </p:cNvPr>
          <p:cNvPicPr>
            <a:picLocks noChangeAspect="1"/>
          </p:cNvPicPr>
          <p:nvPr/>
        </p:nvPicPr>
        <p:blipFill>
          <a:blip r:embed="rId2"/>
          <a:stretch>
            <a:fillRect/>
          </a:stretch>
        </p:blipFill>
        <p:spPr>
          <a:xfrm>
            <a:off x="0" y="0"/>
            <a:ext cx="12192000" cy="3043646"/>
          </a:xfrm>
          <a:prstGeom prst="rect">
            <a:avLst/>
          </a:prstGeom>
        </p:spPr>
      </p:pic>
      <p:sp>
        <p:nvSpPr>
          <p:cNvPr id="2" name="TextBox 1">
            <a:extLst>
              <a:ext uri="{FF2B5EF4-FFF2-40B4-BE49-F238E27FC236}">
                <a16:creationId xmlns:a16="http://schemas.microsoft.com/office/drawing/2014/main" id="{AE3AFE4F-DDAD-9F3D-F208-18125B4D4C34}"/>
              </a:ext>
            </a:extLst>
          </p:cNvPr>
          <p:cNvSpPr txBox="1"/>
          <p:nvPr/>
        </p:nvSpPr>
        <p:spPr>
          <a:xfrm>
            <a:off x="3657600" y="2985554"/>
            <a:ext cx="4954665" cy="1015663"/>
          </a:xfrm>
          <a:prstGeom prst="rect">
            <a:avLst/>
          </a:prstGeom>
          <a:noFill/>
        </p:spPr>
        <p:txBody>
          <a:bodyPr wrap="square" rtlCol="0">
            <a:spAutoFit/>
          </a:bodyPr>
          <a:lstStyle/>
          <a:p>
            <a:r>
              <a:rPr lang="en-GB" sz="6000" b="1" u="sng" dirty="0"/>
              <a:t>Considerations</a:t>
            </a:r>
          </a:p>
        </p:txBody>
      </p:sp>
      <p:sp>
        <p:nvSpPr>
          <p:cNvPr id="6" name="TextBox 5">
            <a:extLst>
              <a:ext uri="{FF2B5EF4-FFF2-40B4-BE49-F238E27FC236}">
                <a16:creationId xmlns:a16="http://schemas.microsoft.com/office/drawing/2014/main" id="{47C71687-3878-9282-8ED7-FBBBE0F6E9E5}"/>
              </a:ext>
            </a:extLst>
          </p:cNvPr>
          <p:cNvSpPr txBox="1"/>
          <p:nvPr/>
        </p:nvSpPr>
        <p:spPr>
          <a:xfrm>
            <a:off x="383817" y="1521823"/>
            <a:ext cx="3273783" cy="710389"/>
          </a:xfrm>
          <a:prstGeom prst="roundRect">
            <a:avLst/>
          </a:prstGeom>
          <a:solidFill>
            <a:srgbClr val="002060"/>
          </a:solidFill>
        </p:spPr>
        <p:txBody>
          <a:bodyPr wrap="square" rtlCol="0">
            <a:spAutoFit/>
          </a:bodyPr>
          <a:lstStyle/>
          <a:p>
            <a:pPr algn="ctr"/>
            <a:r>
              <a:rPr lang="en-GB" sz="3600" b="1" dirty="0">
                <a:solidFill>
                  <a:schemeClr val="bg1"/>
                </a:solidFill>
              </a:rPr>
              <a:t>Victims wishes</a:t>
            </a:r>
          </a:p>
        </p:txBody>
      </p:sp>
      <p:sp>
        <p:nvSpPr>
          <p:cNvPr id="8" name="TextBox 7">
            <a:extLst>
              <a:ext uri="{FF2B5EF4-FFF2-40B4-BE49-F238E27FC236}">
                <a16:creationId xmlns:a16="http://schemas.microsoft.com/office/drawing/2014/main" id="{6816295F-E4B3-A36B-13E4-3786ACBB8FF9}"/>
              </a:ext>
            </a:extLst>
          </p:cNvPr>
          <p:cNvSpPr txBox="1"/>
          <p:nvPr/>
        </p:nvSpPr>
        <p:spPr>
          <a:xfrm>
            <a:off x="6325432" y="1517123"/>
            <a:ext cx="4573665" cy="715089"/>
          </a:xfrm>
          <a:prstGeom prst="roundRect">
            <a:avLst/>
          </a:prstGeom>
          <a:solidFill>
            <a:srgbClr val="002060"/>
          </a:solidFill>
        </p:spPr>
        <p:txBody>
          <a:bodyPr wrap="square" rtlCol="0">
            <a:spAutoFit/>
          </a:bodyPr>
          <a:lstStyle/>
          <a:p>
            <a:pPr algn="ctr"/>
            <a:r>
              <a:rPr lang="en-GB" sz="3600" b="1" dirty="0">
                <a:solidFill>
                  <a:schemeClr val="bg1"/>
                </a:solidFill>
              </a:rPr>
              <a:t>Nature of the incident</a:t>
            </a:r>
          </a:p>
        </p:txBody>
      </p:sp>
      <p:sp>
        <p:nvSpPr>
          <p:cNvPr id="9" name="TextBox 8">
            <a:extLst>
              <a:ext uri="{FF2B5EF4-FFF2-40B4-BE49-F238E27FC236}">
                <a16:creationId xmlns:a16="http://schemas.microsoft.com/office/drawing/2014/main" id="{F4519D11-1D5F-4F55-F9BC-A9F96F009DC2}"/>
              </a:ext>
            </a:extLst>
          </p:cNvPr>
          <p:cNvSpPr txBox="1"/>
          <p:nvPr/>
        </p:nvSpPr>
        <p:spPr>
          <a:xfrm>
            <a:off x="135047" y="2746555"/>
            <a:ext cx="3347741" cy="2553891"/>
          </a:xfrm>
          <a:prstGeom prst="roundRect">
            <a:avLst/>
          </a:prstGeom>
          <a:solidFill>
            <a:srgbClr val="002060"/>
          </a:solidFill>
        </p:spPr>
        <p:txBody>
          <a:bodyPr wrap="square" rtlCol="0">
            <a:spAutoFit/>
          </a:bodyPr>
          <a:lstStyle/>
          <a:p>
            <a:pPr algn="ctr"/>
            <a:r>
              <a:rPr lang="en-GB" sz="3600" b="1" dirty="0">
                <a:solidFill>
                  <a:schemeClr val="bg1"/>
                </a:solidFill>
              </a:rPr>
              <a:t>The age and developmental stages of children</a:t>
            </a:r>
          </a:p>
        </p:txBody>
      </p:sp>
      <p:sp>
        <p:nvSpPr>
          <p:cNvPr id="11" name="TextBox 10">
            <a:extLst>
              <a:ext uri="{FF2B5EF4-FFF2-40B4-BE49-F238E27FC236}">
                <a16:creationId xmlns:a16="http://schemas.microsoft.com/office/drawing/2014/main" id="{C63BA9BA-730E-1EBF-5E8B-3B3B72CB9B47}"/>
              </a:ext>
            </a:extLst>
          </p:cNvPr>
          <p:cNvSpPr txBox="1"/>
          <p:nvPr/>
        </p:nvSpPr>
        <p:spPr>
          <a:xfrm>
            <a:off x="8787077" y="2619812"/>
            <a:ext cx="3273783" cy="1940957"/>
          </a:xfrm>
          <a:prstGeom prst="roundRect">
            <a:avLst/>
          </a:prstGeom>
          <a:solidFill>
            <a:srgbClr val="002060"/>
          </a:solidFill>
        </p:spPr>
        <p:txBody>
          <a:bodyPr wrap="square" rtlCol="0">
            <a:spAutoFit/>
          </a:bodyPr>
          <a:lstStyle/>
          <a:p>
            <a:pPr algn="ctr"/>
            <a:r>
              <a:rPr lang="en-GB" sz="3600" b="1" dirty="0">
                <a:solidFill>
                  <a:schemeClr val="bg1"/>
                </a:solidFill>
              </a:rPr>
              <a:t>Power imbalances or vulnerabilities </a:t>
            </a:r>
          </a:p>
        </p:txBody>
      </p:sp>
      <p:sp>
        <p:nvSpPr>
          <p:cNvPr id="13" name="TextBox 12">
            <a:extLst>
              <a:ext uri="{FF2B5EF4-FFF2-40B4-BE49-F238E27FC236}">
                <a16:creationId xmlns:a16="http://schemas.microsoft.com/office/drawing/2014/main" id="{7D0A2AF8-03A0-F5CA-3186-CCEB553C0267}"/>
              </a:ext>
            </a:extLst>
          </p:cNvPr>
          <p:cNvSpPr txBox="1"/>
          <p:nvPr/>
        </p:nvSpPr>
        <p:spPr>
          <a:xfrm>
            <a:off x="135047" y="5814789"/>
            <a:ext cx="4631936" cy="715089"/>
          </a:xfrm>
          <a:prstGeom prst="roundRect">
            <a:avLst/>
          </a:prstGeom>
          <a:solidFill>
            <a:srgbClr val="002060"/>
          </a:solidFill>
        </p:spPr>
        <p:txBody>
          <a:bodyPr wrap="square" rtlCol="0">
            <a:spAutoFit/>
          </a:bodyPr>
          <a:lstStyle/>
          <a:p>
            <a:pPr algn="ctr"/>
            <a:r>
              <a:rPr lang="en-GB" sz="3600" b="1" dirty="0">
                <a:solidFill>
                  <a:schemeClr val="bg1"/>
                </a:solidFill>
              </a:rPr>
              <a:t>Intra familial hams</a:t>
            </a:r>
          </a:p>
        </p:txBody>
      </p:sp>
      <p:sp>
        <p:nvSpPr>
          <p:cNvPr id="14" name="TextBox 13">
            <a:extLst>
              <a:ext uri="{FF2B5EF4-FFF2-40B4-BE49-F238E27FC236}">
                <a16:creationId xmlns:a16="http://schemas.microsoft.com/office/drawing/2014/main" id="{6DCA5C5A-C45C-DCA7-CA77-16F718D443CD}"/>
              </a:ext>
            </a:extLst>
          </p:cNvPr>
          <p:cNvSpPr txBox="1"/>
          <p:nvPr/>
        </p:nvSpPr>
        <p:spPr>
          <a:xfrm>
            <a:off x="7425017" y="5855218"/>
            <a:ext cx="4631936" cy="715089"/>
          </a:xfrm>
          <a:prstGeom prst="roundRect">
            <a:avLst/>
          </a:prstGeom>
          <a:solidFill>
            <a:srgbClr val="002060"/>
          </a:solidFill>
        </p:spPr>
        <p:txBody>
          <a:bodyPr wrap="square" rtlCol="0">
            <a:spAutoFit/>
          </a:bodyPr>
          <a:lstStyle/>
          <a:p>
            <a:pPr algn="ctr"/>
            <a:r>
              <a:rPr lang="en-GB" sz="3600" b="1" dirty="0">
                <a:solidFill>
                  <a:schemeClr val="bg1"/>
                </a:solidFill>
              </a:rPr>
              <a:t>Extra familial harms</a:t>
            </a:r>
          </a:p>
        </p:txBody>
      </p:sp>
      <p:sp>
        <p:nvSpPr>
          <p:cNvPr id="15" name="TextBox 14">
            <a:extLst>
              <a:ext uri="{FF2B5EF4-FFF2-40B4-BE49-F238E27FC236}">
                <a16:creationId xmlns:a16="http://schemas.microsoft.com/office/drawing/2014/main" id="{47584D77-2E8E-7694-ADA2-A38148DB75FB}"/>
              </a:ext>
            </a:extLst>
          </p:cNvPr>
          <p:cNvSpPr txBox="1"/>
          <p:nvPr/>
        </p:nvSpPr>
        <p:spPr>
          <a:xfrm>
            <a:off x="4459108" y="4521496"/>
            <a:ext cx="3273783" cy="710389"/>
          </a:xfrm>
          <a:prstGeom prst="roundRect">
            <a:avLst/>
          </a:prstGeom>
          <a:solidFill>
            <a:srgbClr val="002060"/>
          </a:solidFill>
        </p:spPr>
        <p:txBody>
          <a:bodyPr wrap="square" rtlCol="0">
            <a:spAutoFit/>
          </a:bodyPr>
          <a:lstStyle/>
          <a:p>
            <a:pPr algn="ctr"/>
            <a:r>
              <a:rPr lang="en-GB" sz="3600" b="1" dirty="0">
                <a:solidFill>
                  <a:schemeClr val="bg1"/>
                </a:solidFill>
              </a:rPr>
              <a:t>On-going risks</a:t>
            </a:r>
          </a:p>
        </p:txBody>
      </p:sp>
    </p:spTree>
    <p:extLst>
      <p:ext uri="{BB962C8B-B14F-4D97-AF65-F5344CB8AC3E}">
        <p14:creationId xmlns:p14="http://schemas.microsoft.com/office/powerpoint/2010/main" val="124168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1"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90595-45DC-2206-1CC9-FAA9944663AD}"/>
              </a:ext>
            </a:extLst>
          </p:cNvPr>
          <p:cNvPicPr>
            <a:picLocks noChangeAspect="1"/>
          </p:cNvPicPr>
          <p:nvPr/>
        </p:nvPicPr>
        <p:blipFill>
          <a:blip r:embed="rId2"/>
          <a:stretch>
            <a:fillRect/>
          </a:stretch>
        </p:blipFill>
        <p:spPr>
          <a:xfrm>
            <a:off x="0" y="0"/>
            <a:ext cx="12192000" cy="3043646"/>
          </a:xfrm>
          <a:prstGeom prst="rect">
            <a:avLst/>
          </a:prstGeom>
        </p:spPr>
      </p:pic>
      <p:sp>
        <p:nvSpPr>
          <p:cNvPr id="2" name="TextBox 1">
            <a:extLst>
              <a:ext uri="{FF2B5EF4-FFF2-40B4-BE49-F238E27FC236}">
                <a16:creationId xmlns:a16="http://schemas.microsoft.com/office/drawing/2014/main" id="{FF8BEC1B-ABF1-22CD-4DB9-8C00373A1762}"/>
              </a:ext>
            </a:extLst>
          </p:cNvPr>
          <p:cNvSpPr txBox="1"/>
          <p:nvPr/>
        </p:nvSpPr>
        <p:spPr>
          <a:xfrm>
            <a:off x="4418896" y="1173368"/>
            <a:ext cx="3138351" cy="1015663"/>
          </a:xfrm>
          <a:prstGeom prst="rect">
            <a:avLst/>
          </a:prstGeom>
          <a:noFill/>
        </p:spPr>
        <p:txBody>
          <a:bodyPr wrap="square" rtlCol="0">
            <a:spAutoFit/>
          </a:bodyPr>
          <a:lstStyle/>
          <a:p>
            <a:r>
              <a:rPr lang="en-GB" sz="6000" b="1" u="sng" dirty="0"/>
              <a:t>Actions</a:t>
            </a:r>
          </a:p>
        </p:txBody>
      </p:sp>
      <p:sp>
        <p:nvSpPr>
          <p:cNvPr id="6" name="Flowchart: Connector 5">
            <a:extLst>
              <a:ext uri="{FF2B5EF4-FFF2-40B4-BE49-F238E27FC236}">
                <a16:creationId xmlns:a16="http://schemas.microsoft.com/office/drawing/2014/main" id="{7E645D4E-76B6-9084-CC44-E28E4CAA2646}"/>
              </a:ext>
            </a:extLst>
          </p:cNvPr>
          <p:cNvSpPr/>
          <p:nvPr/>
        </p:nvSpPr>
        <p:spPr>
          <a:xfrm>
            <a:off x="185186" y="1252882"/>
            <a:ext cx="3590364" cy="3281082"/>
          </a:xfrm>
          <a:prstGeom prst="flowChartConnector">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bg1"/>
                </a:solidFill>
              </a:rPr>
              <a:t>Managing Internally</a:t>
            </a:r>
          </a:p>
        </p:txBody>
      </p:sp>
      <p:sp>
        <p:nvSpPr>
          <p:cNvPr id="9" name="TextBox 8">
            <a:extLst>
              <a:ext uri="{FF2B5EF4-FFF2-40B4-BE49-F238E27FC236}">
                <a16:creationId xmlns:a16="http://schemas.microsoft.com/office/drawing/2014/main" id="{475F81A2-6537-65C1-81D8-5F16A96A0A3A}"/>
              </a:ext>
            </a:extLst>
          </p:cNvPr>
          <p:cNvSpPr txBox="1"/>
          <p:nvPr/>
        </p:nvSpPr>
        <p:spPr>
          <a:xfrm>
            <a:off x="185186" y="4734216"/>
            <a:ext cx="4803673" cy="2031325"/>
          </a:xfrm>
          <a:prstGeom prst="rect">
            <a:avLst/>
          </a:prstGeom>
          <a:noFill/>
        </p:spPr>
        <p:txBody>
          <a:bodyPr wrap="square">
            <a:spAutoFit/>
          </a:bodyPr>
          <a:lstStyle/>
          <a:p>
            <a:r>
              <a:rPr lang="en-GB" dirty="0"/>
              <a:t>The school or college may take the view that the children concerned are not in need of early help or that referrals to statutory services are not required, and that it would be appropriate to handle the incident internally, perhaps through utilising their behaviour policy and by providing pastoral support.</a:t>
            </a:r>
          </a:p>
        </p:txBody>
      </p:sp>
      <p:sp>
        <p:nvSpPr>
          <p:cNvPr id="11" name="Flowchart: Connector 10">
            <a:extLst>
              <a:ext uri="{FF2B5EF4-FFF2-40B4-BE49-F238E27FC236}">
                <a16:creationId xmlns:a16="http://schemas.microsoft.com/office/drawing/2014/main" id="{6D40034F-DE5C-ACF9-AAF6-C969814F8BF0}"/>
              </a:ext>
            </a:extLst>
          </p:cNvPr>
          <p:cNvSpPr/>
          <p:nvPr/>
        </p:nvSpPr>
        <p:spPr>
          <a:xfrm>
            <a:off x="7983775" y="1252882"/>
            <a:ext cx="3590364" cy="3281082"/>
          </a:xfrm>
          <a:prstGeom prst="flowChartConnector">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bg1"/>
                </a:solidFill>
              </a:rPr>
              <a:t>Early Help</a:t>
            </a:r>
          </a:p>
        </p:txBody>
      </p:sp>
      <p:sp>
        <p:nvSpPr>
          <p:cNvPr id="14" name="TextBox 13">
            <a:extLst>
              <a:ext uri="{FF2B5EF4-FFF2-40B4-BE49-F238E27FC236}">
                <a16:creationId xmlns:a16="http://schemas.microsoft.com/office/drawing/2014/main" id="{821E2888-FFDE-09D0-6249-947F43FDAB87}"/>
              </a:ext>
            </a:extLst>
          </p:cNvPr>
          <p:cNvSpPr txBox="1"/>
          <p:nvPr/>
        </p:nvSpPr>
        <p:spPr>
          <a:xfrm>
            <a:off x="6866964" y="4859269"/>
            <a:ext cx="5446059" cy="1754326"/>
          </a:xfrm>
          <a:prstGeom prst="rect">
            <a:avLst/>
          </a:prstGeom>
          <a:noFill/>
        </p:spPr>
        <p:txBody>
          <a:bodyPr wrap="square">
            <a:spAutoFit/>
          </a:bodyPr>
          <a:lstStyle/>
          <a:p>
            <a:r>
              <a:rPr lang="en-GB" dirty="0"/>
              <a:t>Early help can be particularly useful to address non-violent HSB and may prevent escalation of sexual violence. It is particularly important that the designated safeguarding lead (and their deputies) know what the local early help process is and how and where to access support.</a:t>
            </a:r>
          </a:p>
        </p:txBody>
      </p:sp>
      <p:cxnSp>
        <p:nvCxnSpPr>
          <p:cNvPr id="16" name="Straight Arrow Connector 15">
            <a:extLst>
              <a:ext uri="{FF2B5EF4-FFF2-40B4-BE49-F238E27FC236}">
                <a16:creationId xmlns:a16="http://schemas.microsoft.com/office/drawing/2014/main" id="{8F42A1B5-837E-8EE1-35A0-9CA8FD3E73BB}"/>
              </a:ext>
            </a:extLst>
          </p:cNvPr>
          <p:cNvCxnSpPr/>
          <p:nvPr/>
        </p:nvCxnSpPr>
        <p:spPr>
          <a:xfrm>
            <a:off x="3993776" y="2796988"/>
            <a:ext cx="356347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003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9" grpId="0"/>
      <p:bldP spid="11"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90595-45DC-2206-1CC9-FAA9944663AD}"/>
              </a:ext>
            </a:extLst>
          </p:cNvPr>
          <p:cNvPicPr>
            <a:picLocks noChangeAspect="1"/>
          </p:cNvPicPr>
          <p:nvPr/>
        </p:nvPicPr>
        <p:blipFill>
          <a:blip r:embed="rId2"/>
          <a:stretch>
            <a:fillRect/>
          </a:stretch>
        </p:blipFill>
        <p:spPr>
          <a:xfrm>
            <a:off x="0" y="0"/>
            <a:ext cx="12192000" cy="3043646"/>
          </a:xfrm>
          <a:prstGeom prst="rect">
            <a:avLst/>
          </a:prstGeom>
        </p:spPr>
      </p:pic>
      <p:sp>
        <p:nvSpPr>
          <p:cNvPr id="6" name="Flowchart: Connector 5">
            <a:extLst>
              <a:ext uri="{FF2B5EF4-FFF2-40B4-BE49-F238E27FC236}">
                <a16:creationId xmlns:a16="http://schemas.microsoft.com/office/drawing/2014/main" id="{7E645D4E-76B6-9084-CC44-E28E4CAA2646}"/>
              </a:ext>
            </a:extLst>
          </p:cNvPr>
          <p:cNvSpPr/>
          <p:nvPr/>
        </p:nvSpPr>
        <p:spPr>
          <a:xfrm>
            <a:off x="185186" y="1252882"/>
            <a:ext cx="3186953" cy="2888812"/>
          </a:xfrm>
          <a:prstGeom prst="flowChartConnector">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bg1"/>
                </a:solidFill>
              </a:rPr>
              <a:t>Referral to Social Care</a:t>
            </a:r>
          </a:p>
        </p:txBody>
      </p:sp>
      <p:sp>
        <p:nvSpPr>
          <p:cNvPr id="5" name="TextBox 4">
            <a:extLst>
              <a:ext uri="{FF2B5EF4-FFF2-40B4-BE49-F238E27FC236}">
                <a16:creationId xmlns:a16="http://schemas.microsoft.com/office/drawing/2014/main" id="{0718D7BC-37F7-0627-8A47-4517D11B7206}"/>
              </a:ext>
            </a:extLst>
          </p:cNvPr>
          <p:cNvSpPr txBox="1"/>
          <p:nvPr/>
        </p:nvSpPr>
        <p:spPr>
          <a:xfrm>
            <a:off x="185186" y="4296528"/>
            <a:ext cx="3186954" cy="2462213"/>
          </a:xfrm>
          <a:prstGeom prst="rect">
            <a:avLst/>
          </a:prstGeom>
          <a:noFill/>
          <a:ln>
            <a:solidFill>
              <a:schemeClr val="tx1"/>
            </a:solidFill>
          </a:ln>
        </p:spPr>
        <p:txBody>
          <a:bodyPr wrap="square">
            <a:spAutoFit/>
          </a:bodyPr>
          <a:lstStyle/>
          <a:p>
            <a:pPr algn="ctr"/>
            <a:r>
              <a:rPr lang="en-GB" dirty="0"/>
              <a:t>Where a child has been harmed, is at risk of harm, or is in immediate danger, schools and colleges should make a referral to local authority children’s social care.</a:t>
            </a:r>
          </a:p>
          <a:p>
            <a:endParaRPr lang="en-GB" b="1" u="sng" dirty="0">
              <a:solidFill>
                <a:srgbClr val="FF0000"/>
              </a:solidFill>
            </a:endParaRPr>
          </a:p>
          <a:p>
            <a:pPr algn="ctr"/>
            <a:r>
              <a:rPr lang="en-GB" sz="2800" b="1" u="sng" dirty="0">
                <a:solidFill>
                  <a:srgbClr val="FF0000"/>
                </a:solidFill>
              </a:rPr>
              <a:t>Inform parents</a:t>
            </a:r>
          </a:p>
        </p:txBody>
      </p:sp>
      <p:sp>
        <p:nvSpPr>
          <p:cNvPr id="8" name="TextBox 7">
            <a:extLst>
              <a:ext uri="{FF2B5EF4-FFF2-40B4-BE49-F238E27FC236}">
                <a16:creationId xmlns:a16="http://schemas.microsoft.com/office/drawing/2014/main" id="{32A67313-9BC2-7A4B-3E9D-0AA8865C28E5}"/>
              </a:ext>
            </a:extLst>
          </p:cNvPr>
          <p:cNvSpPr txBox="1"/>
          <p:nvPr/>
        </p:nvSpPr>
        <p:spPr>
          <a:xfrm>
            <a:off x="7512263" y="4289997"/>
            <a:ext cx="4494551" cy="2308324"/>
          </a:xfrm>
          <a:prstGeom prst="rect">
            <a:avLst/>
          </a:prstGeom>
          <a:noFill/>
          <a:ln>
            <a:solidFill>
              <a:schemeClr val="tx1"/>
            </a:solidFill>
          </a:ln>
        </p:spPr>
        <p:txBody>
          <a:bodyPr wrap="square">
            <a:spAutoFit/>
          </a:bodyPr>
          <a:lstStyle/>
          <a:p>
            <a:r>
              <a:rPr lang="en-GB" dirty="0"/>
              <a:t>If a report of rape, assault by penetration, or sexual assault is made, the starting point is that this should be passed on to the police. Whilst the age of criminal responsibility is ten, if the alleged perpetrator(s) is under ten, the starting principle of reporting to the police remains. </a:t>
            </a:r>
            <a:r>
              <a:rPr lang="en-GB" dirty="0">
                <a:hlinkClick r:id="rId3"/>
              </a:rPr>
              <a:t>when-to-call-the-police--guidance-for-schools-and-colleges.pdf (npcc.police.uk)</a:t>
            </a:r>
            <a:endParaRPr lang="en-GB" dirty="0"/>
          </a:p>
        </p:txBody>
      </p:sp>
      <p:sp>
        <p:nvSpPr>
          <p:cNvPr id="10" name="Flowchart: Connector 9">
            <a:extLst>
              <a:ext uri="{FF2B5EF4-FFF2-40B4-BE49-F238E27FC236}">
                <a16:creationId xmlns:a16="http://schemas.microsoft.com/office/drawing/2014/main" id="{15B7FC20-CDCB-4306-4C70-F99CDDE48F99}"/>
              </a:ext>
            </a:extLst>
          </p:cNvPr>
          <p:cNvSpPr/>
          <p:nvPr/>
        </p:nvSpPr>
        <p:spPr>
          <a:xfrm>
            <a:off x="8352033" y="1252882"/>
            <a:ext cx="3186953" cy="2888812"/>
          </a:xfrm>
          <a:prstGeom prst="flowChartConnector">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bg1"/>
                </a:solidFill>
              </a:rPr>
              <a:t>Police</a:t>
            </a:r>
          </a:p>
        </p:txBody>
      </p:sp>
      <p:sp>
        <p:nvSpPr>
          <p:cNvPr id="12" name="Flowchart: Connector 11">
            <a:extLst>
              <a:ext uri="{FF2B5EF4-FFF2-40B4-BE49-F238E27FC236}">
                <a16:creationId xmlns:a16="http://schemas.microsoft.com/office/drawing/2014/main" id="{94C2AE55-8D71-0CBF-CA7F-148D1BEE305A}"/>
              </a:ext>
            </a:extLst>
          </p:cNvPr>
          <p:cNvSpPr/>
          <p:nvPr/>
        </p:nvSpPr>
        <p:spPr>
          <a:xfrm>
            <a:off x="4403303" y="1349534"/>
            <a:ext cx="2514599" cy="2079466"/>
          </a:xfrm>
          <a:prstGeom prst="flowChartConnector">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t>Call MASH for advice</a:t>
            </a:r>
          </a:p>
        </p:txBody>
      </p:sp>
      <p:sp>
        <p:nvSpPr>
          <p:cNvPr id="15" name="TextBox 14">
            <a:extLst>
              <a:ext uri="{FF2B5EF4-FFF2-40B4-BE49-F238E27FC236}">
                <a16:creationId xmlns:a16="http://schemas.microsoft.com/office/drawing/2014/main" id="{E22F0B50-FE6E-063D-D120-DEC1B597CF9C}"/>
              </a:ext>
            </a:extLst>
          </p:cNvPr>
          <p:cNvSpPr txBox="1"/>
          <p:nvPr/>
        </p:nvSpPr>
        <p:spPr>
          <a:xfrm>
            <a:off x="3930100" y="3814355"/>
            <a:ext cx="3461003" cy="1754326"/>
          </a:xfrm>
          <a:prstGeom prst="rect">
            <a:avLst/>
          </a:prstGeom>
          <a:noFill/>
        </p:spPr>
        <p:txBody>
          <a:bodyPr wrap="square">
            <a:spAutoFit/>
          </a:bodyPr>
          <a:lstStyle/>
          <a:p>
            <a:pPr algn="ctr"/>
            <a:r>
              <a:rPr lang="en-GB" b="1" u="sng" dirty="0"/>
              <a:t>Schools and colleges should not wait for the outcome (or even the start) of a police investigation before protecting the victim, alleged perpetrator(s), and other children in the school or college.</a:t>
            </a:r>
          </a:p>
        </p:txBody>
      </p:sp>
    </p:spTree>
    <p:extLst>
      <p:ext uri="{BB962C8B-B14F-4D97-AF65-F5344CB8AC3E}">
        <p14:creationId xmlns:p14="http://schemas.microsoft.com/office/powerpoint/2010/main" val="409138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8" grpId="0" animBg="1"/>
      <p:bldP spid="10" grpId="0" animBg="1"/>
      <p:bldP spid="12"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E90595-45DC-2206-1CC9-FAA9944663AD}"/>
              </a:ext>
            </a:extLst>
          </p:cNvPr>
          <p:cNvPicPr>
            <a:picLocks noChangeAspect="1"/>
          </p:cNvPicPr>
          <p:nvPr/>
        </p:nvPicPr>
        <p:blipFill>
          <a:blip r:embed="rId2"/>
          <a:stretch>
            <a:fillRect/>
          </a:stretch>
        </p:blipFill>
        <p:spPr>
          <a:xfrm>
            <a:off x="0" y="0"/>
            <a:ext cx="12192000" cy="3043646"/>
          </a:xfrm>
          <a:prstGeom prst="rect">
            <a:avLst/>
          </a:prstGeom>
        </p:spPr>
      </p:pic>
      <p:sp>
        <p:nvSpPr>
          <p:cNvPr id="2" name="TextBox 1">
            <a:extLst>
              <a:ext uri="{FF2B5EF4-FFF2-40B4-BE49-F238E27FC236}">
                <a16:creationId xmlns:a16="http://schemas.microsoft.com/office/drawing/2014/main" id="{FF8BEC1B-ABF1-22CD-4DB9-8C00373A1762}"/>
              </a:ext>
            </a:extLst>
          </p:cNvPr>
          <p:cNvSpPr txBox="1"/>
          <p:nvPr/>
        </p:nvSpPr>
        <p:spPr>
          <a:xfrm>
            <a:off x="3159354" y="1013991"/>
            <a:ext cx="12192000" cy="1015663"/>
          </a:xfrm>
          <a:prstGeom prst="rect">
            <a:avLst/>
          </a:prstGeom>
          <a:noFill/>
        </p:spPr>
        <p:txBody>
          <a:bodyPr wrap="square" rtlCol="0">
            <a:spAutoFit/>
          </a:bodyPr>
          <a:lstStyle/>
          <a:p>
            <a:r>
              <a:rPr lang="en-GB" sz="6000" b="1" u="sng" dirty="0"/>
              <a:t>Ongoing support</a:t>
            </a:r>
          </a:p>
        </p:txBody>
      </p:sp>
      <p:sp>
        <p:nvSpPr>
          <p:cNvPr id="3" name="Flowchart: Connector 2">
            <a:extLst>
              <a:ext uri="{FF2B5EF4-FFF2-40B4-BE49-F238E27FC236}">
                <a16:creationId xmlns:a16="http://schemas.microsoft.com/office/drawing/2014/main" id="{1D61817E-D026-5244-7079-07F7F79DFC9B}"/>
              </a:ext>
            </a:extLst>
          </p:cNvPr>
          <p:cNvSpPr/>
          <p:nvPr/>
        </p:nvSpPr>
        <p:spPr>
          <a:xfrm>
            <a:off x="359998" y="2106235"/>
            <a:ext cx="3506864" cy="3043645"/>
          </a:xfrm>
          <a:prstGeom prst="flowChartConnector">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solidFill>
              </a:rPr>
              <a:t>Supporting the </a:t>
            </a:r>
          </a:p>
          <a:p>
            <a:pPr algn="ctr"/>
            <a:r>
              <a:rPr lang="en-GB" sz="3200" b="1" dirty="0">
                <a:solidFill>
                  <a:schemeClr val="bg1"/>
                </a:solidFill>
              </a:rPr>
              <a:t>victim</a:t>
            </a:r>
          </a:p>
        </p:txBody>
      </p:sp>
      <p:sp>
        <p:nvSpPr>
          <p:cNvPr id="7" name="Flowchart: Connector 6">
            <a:extLst>
              <a:ext uri="{FF2B5EF4-FFF2-40B4-BE49-F238E27FC236}">
                <a16:creationId xmlns:a16="http://schemas.microsoft.com/office/drawing/2014/main" id="{63E0E88A-631D-F719-378B-4065520B7860}"/>
              </a:ext>
            </a:extLst>
          </p:cNvPr>
          <p:cNvSpPr/>
          <p:nvPr/>
        </p:nvSpPr>
        <p:spPr>
          <a:xfrm>
            <a:off x="8325139" y="2106236"/>
            <a:ext cx="3320014" cy="3043646"/>
          </a:xfrm>
          <a:prstGeom prst="flowChartConnector">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bg1"/>
                </a:solidFill>
              </a:rPr>
              <a:t>Supporting the perpetrator</a:t>
            </a:r>
          </a:p>
        </p:txBody>
      </p:sp>
      <p:sp>
        <p:nvSpPr>
          <p:cNvPr id="9" name="TextBox 8">
            <a:extLst>
              <a:ext uri="{FF2B5EF4-FFF2-40B4-BE49-F238E27FC236}">
                <a16:creationId xmlns:a16="http://schemas.microsoft.com/office/drawing/2014/main" id="{CE804E92-D2FB-63A5-97DB-485F079F1F95}"/>
              </a:ext>
            </a:extLst>
          </p:cNvPr>
          <p:cNvSpPr txBox="1"/>
          <p:nvPr/>
        </p:nvSpPr>
        <p:spPr>
          <a:xfrm>
            <a:off x="359998" y="5605479"/>
            <a:ext cx="3506864" cy="461665"/>
          </a:xfrm>
          <a:prstGeom prst="rect">
            <a:avLst/>
          </a:prstGeom>
          <a:noFill/>
        </p:spPr>
        <p:txBody>
          <a:bodyPr wrap="square" rtlCol="0">
            <a:spAutoFit/>
          </a:bodyPr>
          <a:lstStyle/>
          <a:p>
            <a:r>
              <a:rPr lang="en-GB" sz="2400" b="1" u="sng" dirty="0"/>
              <a:t>Paragraph 532-541 KCSIE</a:t>
            </a:r>
          </a:p>
        </p:txBody>
      </p:sp>
      <p:sp>
        <p:nvSpPr>
          <p:cNvPr id="11" name="TextBox 10">
            <a:extLst>
              <a:ext uri="{FF2B5EF4-FFF2-40B4-BE49-F238E27FC236}">
                <a16:creationId xmlns:a16="http://schemas.microsoft.com/office/drawing/2014/main" id="{FE05D0F6-A0B5-A381-3A7F-8595021F4336}"/>
              </a:ext>
            </a:extLst>
          </p:cNvPr>
          <p:cNvSpPr txBox="1"/>
          <p:nvPr/>
        </p:nvSpPr>
        <p:spPr>
          <a:xfrm>
            <a:off x="8565777" y="5613175"/>
            <a:ext cx="3415552" cy="461665"/>
          </a:xfrm>
          <a:prstGeom prst="rect">
            <a:avLst/>
          </a:prstGeom>
          <a:noFill/>
        </p:spPr>
        <p:txBody>
          <a:bodyPr wrap="square" rtlCol="0">
            <a:spAutoFit/>
          </a:bodyPr>
          <a:lstStyle/>
          <a:p>
            <a:r>
              <a:rPr lang="en-GB" sz="2400" b="1" u="sng" dirty="0"/>
              <a:t>Paragraph 542-547 KCSIE</a:t>
            </a:r>
          </a:p>
        </p:txBody>
      </p:sp>
      <p:sp>
        <p:nvSpPr>
          <p:cNvPr id="14" name="TextBox 13">
            <a:extLst>
              <a:ext uri="{FF2B5EF4-FFF2-40B4-BE49-F238E27FC236}">
                <a16:creationId xmlns:a16="http://schemas.microsoft.com/office/drawing/2014/main" id="{B7F1F809-F439-ACCA-26FC-30E28D81BFAE}"/>
              </a:ext>
            </a:extLst>
          </p:cNvPr>
          <p:cNvSpPr txBox="1"/>
          <p:nvPr/>
        </p:nvSpPr>
        <p:spPr>
          <a:xfrm>
            <a:off x="4462887" y="2350129"/>
            <a:ext cx="3506864" cy="3785652"/>
          </a:xfrm>
          <a:prstGeom prst="rect">
            <a:avLst/>
          </a:prstGeom>
          <a:noFill/>
          <a:ln>
            <a:solidFill>
              <a:schemeClr val="tx1"/>
            </a:solidFill>
          </a:ln>
        </p:spPr>
        <p:txBody>
          <a:bodyPr wrap="square">
            <a:spAutoFit/>
          </a:bodyPr>
          <a:lstStyle/>
          <a:p>
            <a:r>
              <a:rPr lang="en-GB" sz="2400" dirty="0"/>
              <a:t>The fact that another body is investigating or has investigated an incident does not in itself prevent a school from coming to its own conclusion, on the </a:t>
            </a:r>
            <a:r>
              <a:rPr lang="en-GB" sz="2400" b="1" u="sng" dirty="0"/>
              <a:t>balance of probabilities, </a:t>
            </a:r>
            <a:r>
              <a:rPr lang="en-GB" sz="2400" dirty="0"/>
              <a:t>about what happened, and imposing a penalty accordingly.</a:t>
            </a:r>
          </a:p>
        </p:txBody>
      </p:sp>
    </p:spTree>
    <p:extLst>
      <p:ext uri="{BB962C8B-B14F-4D97-AF65-F5344CB8AC3E}">
        <p14:creationId xmlns:p14="http://schemas.microsoft.com/office/powerpoint/2010/main" val="5950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P spid="9"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ccdf8477-5183-4317-8e8b-f69ff0053fb7}" enabled="1" method="Standard" siteId="{1ba468b9-1414-4675-be4f-53c478ad47bb}" contentBits="0" removed="0"/>
</clbl:labelList>
</file>

<file path=docProps/app.xml><?xml version="1.0" encoding="utf-8"?>
<Properties xmlns="http://schemas.openxmlformats.org/officeDocument/2006/extended-properties" xmlns:vt="http://schemas.openxmlformats.org/officeDocument/2006/docPropsVTypes">
  <TotalTime>201</TotalTime>
  <Words>518</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Foote, Liam (LBB)</dc:creator>
  <cp:lastModifiedBy>Neill, Lauren (LBB)</cp:lastModifiedBy>
  <cp:revision>3</cp:revision>
  <dcterms:created xsi:type="dcterms:W3CDTF">2024-04-29T09:34:23Z</dcterms:created>
  <dcterms:modified xsi:type="dcterms:W3CDTF">2024-05-02T12:07:34Z</dcterms:modified>
</cp:coreProperties>
</file>