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4"/>
  </p:sldMasterIdLst>
  <p:notesMasterIdLst>
    <p:notesMasterId r:id="rId12"/>
  </p:notesMasterIdLst>
  <p:sldIdLst>
    <p:sldId id="267" r:id="rId5"/>
    <p:sldId id="282" r:id="rId6"/>
    <p:sldId id="283" r:id="rId7"/>
    <p:sldId id="280" r:id="rId8"/>
    <p:sldId id="281" r:id="rId9"/>
    <p:sldId id="825" r:id="rId10"/>
    <p:sldId id="284" r:id="rId11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636363"/>
        </a:solidFill>
        <a:latin typeface="Arial" panose="020B0604020202020204" pitchFamily="34" charset="0"/>
        <a:ea typeface="ヒラギノ角ゴ ProN W3" panose="020B0300000000000000" pitchFamily="34" charset="-128"/>
        <a:cs typeface="+mn-cs"/>
        <a:sym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636363"/>
        </a:solidFill>
        <a:latin typeface="Arial" panose="020B0604020202020204" pitchFamily="34" charset="0"/>
        <a:ea typeface="ヒラギノ角ゴ ProN W3" panose="020B0300000000000000" pitchFamily="34" charset="-128"/>
        <a:cs typeface="+mn-cs"/>
        <a:sym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636363"/>
        </a:solidFill>
        <a:latin typeface="Arial" panose="020B0604020202020204" pitchFamily="34" charset="0"/>
        <a:ea typeface="ヒラギノ角ゴ ProN W3" panose="020B0300000000000000" pitchFamily="34" charset="-128"/>
        <a:cs typeface="+mn-cs"/>
        <a:sym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636363"/>
        </a:solidFill>
        <a:latin typeface="Arial" panose="020B0604020202020204" pitchFamily="34" charset="0"/>
        <a:ea typeface="ヒラギノ角ゴ ProN W3" panose="020B0300000000000000" pitchFamily="34" charset="-128"/>
        <a:cs typeface="+mn-cs"/>
        <a:sym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636363"/>
        </a:solidFill>
        <a:latin typeface="Arial" panose="020B0604020202020204" pitchFamily="34" charset="0"/>
        <a:ea typeface="ヒラギノ角ゴ ProN W3" panose="020B0300000000000000" pitchFamily="34" charset="-128"/>
        <a:cs typeface="+mn-cs"/>
        <a:sym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rgbClr val="636363"/>
        </a:solidFill>
        <a:latin typeface="Arial" panose="020B0604020202020204" pitchFamily="34" charset="0"/>
        <a:ea typeface="ヒラギノ角ゴ ProN W3" panose="020B0300000000000000" pitchFamily="34" charset="-128"/>
        <a:cs typeface="+mn-cs"/>
        <a:sym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rgbClr val="636363"/>
        </a:solidFill>
        <a:latin typeface="Arial" panose="020B0604020202020204" pitchFamily="34" charset="0"/>
        <a:ea typeface="ヒラギノ角ゴ ProN W3" panose="020B0300000000000000" pitchFamily="34" charset="-128"/>
        <a:cs typeface="+mn-cs"/>
        <a:sym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rgbClr val="636363"/>
        </a:solidFill>
        <a:latin typeface="Arial" panose="020B0604020202020204" pitchFamily="34" charset="0"/>
        <a:ea typeface="ヒラギノ角ゴ ProN W3" panose="020B0300000000000000" pitchFamily="34" charset="-128"/>
        <a:cs typeface="+mn-cs"/>
        <a:sym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rgbClr val="636363"/>
        </a:solidFill>
        <a:latin typeface="Arial" panose="020B0604020202020204" pitchFamily="34" charset="0"/>
        <a:ea typeface="ヒラギノ角ゴ ProN W3" panose="020B0300000000000000" pitchFamily="34" charset="-128"/>
        <a:cs typeface="+mn-cs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972413F-8450-74DA-C3C0-1B89ED7C2179}" name="Leon, Michelle (LBB)" initials="ML" userId="S::Michelle.Leon@barnet.gov.uk::e96c3b97-6777-4440-a71b-59afd7c5a68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508B7A-3808-499F-859E-AC8131CA5F81}" v="5" dt="2024-04-25T09:25:08.5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876" autoAdjust="0"/>
  </p:normalViewPr>
  <p:slideViewPr>
    <p:cSldViewPr>
      <p:cViewPr varScale="1">
        <p:scale>
          <a:sx n="70" d="100"/>
          <a:sy n="70" d="100"/>
        </p:scale>
        <p:origin x="960" y="48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98BC4-ED1D-4CEE-9F88-7F915C80EA67}" type="datetimeFigureOut">
              <a:rPr lang="en-GB" smtClean="0"/>
              <a:t>02/05/2024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9B6DA-3330-4608-AD68-F55EC42516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39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844D09AF-4F9C-5B7D-0CCD-EB686CB3A2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4F650B8D-3CC5-8D7D-27BD-480974F02E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9220" name="Header Placeholder 3">
            <a:extLst>
              <a:ext uri="{FF2B5EF4-FFF2-40B4-BE49-F238E27FC236}">
                <a16:creationId xmlns:a16="http://schemas.microsoft.com/office/drawing/2014/main" id="{8C7B6DB8-5155-7EA4-1205-253D67DAEFF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636363"/>
                </a:solidFill>
                <a:latin typeface="Arial" panose="020B0604020202020204" pitchFamily="34" charset="0"/>
                <a:ea typeface="ヒラギノ角ゴ ProN W3" pitchFamily="123" charset="-128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36363"/>
                </a:solidFill>
                <a:latin typeface="Arial" panose="020B0604020202020204" pitchFamily="34" charset="0"/>
                <a:ea typeface="ヒラギノ角ゴ ProN W3" pitchFamily="123" charset="-128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36363"/>
                </a:solidFill>
                <a:latin typeface="Arial" panose="020B0604020202020204" pitchFamily="34" charset="0"/>
                <a:ea typeface="ヒラギノ角ゴ ProN W3" pitchFamily="123" charset="-128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36363"/>
                </a:solidFill>
                <a:latin typeface="Arial" panose="020B0604020202020204" pitchFamily="34" charset="0"/>
                <a:ea typeface="ヒラギノ角ゴ ProN W3" pitchFamily="123" charset="-128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36363"/>
                </a:solidFill>
                <a:latin typeface="Arial" panose="020B0604020202020204" pitchFamily="34" charset="0"/>
                <a:ea typeface="ヒラギノ角ゴ ProN W3" pitchFamily="123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36363"/>
                </a:solidFill>
                <a:latin typeface="Arial" panose="020B0604020202020204" pitchFamily="34" charset="0"/>
                <a:ea typeface="ヒラギノ角ゴ ProN W3" pitchFamily="123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36363"/>
                </a:solidFill>
                <a:latin typeface="Arial" panose="020B0604020202020204" pitchFamily="34" charset="0"/>
                <a:ea typeface="ヒラギノ角ゴ ProN W3" pitchFamily="123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36363"/>
                </a:solidFill>
                <a:latin typeface="Arial" panose="020B0604020202020204" pitchFamily="34" charset="0"/>
                <a:ea typeface="ヒラギノ角ゴ ProN W3" pitchFamily="123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36363"/>
                </a:solidFill>
                <a:latin typeface="Arial" panose="020B0604020202020204" pitchFamily="34" charset="0"/>
                <a:ea typeface="ヒラギノ角ゴ ProN W3" pitchFamily="123" charset="-128"/>
                <a:sym typeface="Arial" panose="020B0604020202020204" pitchFamily="34" charset="0"/>
              </a:defRPr>
            </a:lvl9pPr>
          </a:lstStyle>
          <a:p>
            <a:r>
              <a:rPr lang="en-GB" altLang="en-US" sz="1200"/>
              <a:t>6</a:t>
            </a:r>
          </a:p>
        </p:txBody>
      </p:sp>
      <p:sp>
        <p:nvSpPr>
          <p:cNvPr id="9221" name="Slide Number Placeholder 4">
            <a:extLst>
              <a:ext uri="{FF2B5EF4-FFF2-40B4-BE49-F238E27FC236}">
                <a16:creationId xmlns:a16="http://schemas.microsoft.com/office/drawing/2014/main" id="{60F4E483-1130-AC01-8D5A-AF2FFD3D6C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636363"/>
                </a:solidFill>
                <a:latin typeface="Arial" panose="020B0604020202020204" pitchFamily="34" charset="0"/>
                <a:ea typeface="ヒラギノ角ゴ ProN W3" pitchFamily="123" charset="-128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36363"/>
                </a:solidFill>
                <a:latin typeface="Arial" panose="020B0604020202020204" pitchFamily="34" charset="0"/>
                <a:ea typeface="ヒラギノ角ゴ ProN W3" pitchFamily="123" charset="-128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36363"/>
                </a:solidFill>
                <a:latin typeface="Arial" panose="020B0604020202020204" pitchFamily="34" charset="0"/>
                <a:ea typeface="ヒラギノ角ゴ ProN W3" pitchFamily="123" charset="-128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36363"/>
                </a:solidFill>
                <a:latin typeface="Arial" panose="020B0604020202020204" pitchFamily="34" charset="0"/>
                <a:ea typeface="ヒラギノ角ゴ ProN W3" pitchFamily="123" charset="-128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36363"/>
                </a:solidFill>
                <a:latin typeface="Arial" panose="020B0604020202020204" pitchFamily="34" charset="0"/>
                <a:ea typeface="ヒラギノ角ゴ ProN W3" pitchFamily="123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36363"/>
                </a:solidFill>
                <a:latin typeface="Arial" panose="020B0604020202020204" pitchFamily="34" charset="0"/>
                <a:ea typeface="ヒラギノ角ゴ ProN W3" pitchFamily="123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36363"/>
                </a:solidFill>
                <a:latin typeface="Arial" panose="020B0604020202020204" pitchFamily="34" charset="0"/>
                <a:ea typeface="ヒラギノ角ゴ ProN W3" pitchFamily="123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36363"/>
                </a:solidFill>
                <a:latin typeface="Arial" panose="020B0604020202020204" pitchFamily="34" charset="0"/>
                <a:ea typeface="ヒラギノ角ゴ ProN W3" pitchFamily="123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36363"/>
                </a:solidFill>
                <a:latin typeface="Arial" panose="020B0604020202020204" pitchFamily="34" charset="0"/>
                <a:ea typeface="ヒラギノ角ゴ ProN W3" pitchFamily="123" charset="-128"/>
                <a:sym typeface="Arial" panose="020B0604020202020204" pitchFamily="34" charset="0"/>
              </a:defRPr>
            </a:lvl9pPr>
          </a:lstStyle>
          <a:p>
            <a:fld id="{B996ED23-FFD1-42CD-8E54-DC5DDB4F5B77}" type="slidenum">
              <a:rPr lang="en-GB" altLang="en-US" sz="1200" smtClean="0"/>
              <a:pPr/>
              <a:t>6</a:t>
            </a:fld>
            <a:endParaRPr lang="en-GB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752" y="484313"/>
            <a:ext cx="11737304" cy="3600399"/>
          </a:xfrm>
        </p:spPr>
        <p:txBody>
          <a:bodyPr/>
          <a:lstStyle>
            <a:lvl1pPr algn="r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9752" y="4228729"/>
            <a:ext cx="11737304" cy="4032448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79218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760" y="268288"/>
            <a:ext cx="11593288" cy="1206227"/>
          </a:xfrm>
        </p:spPr>
        <p:txBody>
          <a:bodyPr anchor="ctr"/>
          <a:lstStyle>
            <a:lvl1pPr algn="l">
              <a:defRPr sz="4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760" y="1780456"/>
            <a:ext cx="11593288" cy="6480720"/>
          </a:xfrm>
        </p:spPr>
        <p:txBody>
          <a:bodyPr/>
          <a:lstStyle>
            <a:lvl1pPr marL="457200" indent="-457200" algn="l">
              <a:buClr>
                <a:srgbClr val="00988E"/>
              </a:buClr>
              <a:buFont typeface="Arial"/>
              <a:buChar char="•"/>
              <a:defRPr sz="3000"/>
            </a:lvl1pPr>
            <a:lvl2pPr marL="457200" indent="-457200" algn="l">
              <a:buClr>
                <a:srgbClr val="00988E"/>
              </a:buClr>
              <a:buFont typeface="Arial"/>
              <a:buChar char="•"/>
              <a:defRPr sz="3000"/>
            </a:lvl2pPr>
            <a:lvl3pPr marL="900000" indent="-457200" algn="l">
              <a:buClr>
                <a:srgbClr val="4D4E53"/>
              </a:buClr>
              <a:buFont typeface="Arial"/>
              <a:buChar char="•"/>
              <a:defRPr sz="2800"/>
            </a:lvl3pPr>
            <a:lvl4pPr marL="1332000" indent="-457200" algn="l">
              <a:buClr>
                <a:srgbClr val="9E9E9E"/>
              </a:buClr>
              <a:buFont typeface="Arial"/>
              <a:buChar char="•"/>
              <a:defRPr sz="2400"/>
            </a:lvl4pPr>
            <a:lvl5pPr marL="1800000" indent="-457200" algn="l">
              <a:buClr>
                <a:srgbClr val="9E9E9E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2"/>
            <a:r>
              <a:rPr lang="en-GB" dirty="0"/>
              <a:t>Second level</a:t>
            </a:r>
          </a:p>
          <a:p>
            <a:pPr lvl="3"/>
            <a:r>
              <a:rPr lang="en-GB" dirty="0"/>
              <a:t>Third level</a:t>
            </a:r>
          </a:p>
          <a:p>
            <a:pPr lvl="4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8641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760" y="268288"/>
            <a:ext cx="11665296" cy="1224000"/>
          </a:xfrm>
        </p:spPr>
        <p:txBody>
          <a:bodyPr anchor="ctr"/>
          <a:lstStyle>
            <a:lvl1pPr algn="ctr">
              <a:defRPr sz="4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1760" y="1780456"/>
            <a:ext cx="5568950" cy="6408712"/>
          </a:xfrm>
        </p:spPr>
        <p:txBody>
          <a:bodyPr/>
          <a:lstStyle>
            <a:lvl1pPr marL="457200" indent="-457200" algn="l">
              <a:buClr>
                <a:srgbClr val="00988E"/>
              </a:buClr>
              <a:buFont typeface="Arial"/>
              <a:buChar char="•"/>
              <a:defRPr sz="2800"/>
            </a:lvl1pPr>
            <a:lvl2pPr marL="342900" indent="-342900" algn="l">
              <a:buClr>
                <a:srgbClr val="4D4E53"/>
              </a:buClr>
              <a:buFont typeface="Arial"/>
              <a:buChar char="•"/>
              <a:defRPr sz="2400"/>
            </a:lvl2pPr>
            <a:lvl3pPr marL="342900" indent="-342900" algn="l">
              <a:buClr>
                <a:srgbClr val="9E9E9E"/>
              </a:buClr>
              <a:buFont typeface="Arial"/>
              <a:buChar char="•"/>
              <a:defRPr sz="2000">
                <a:solidFill>
                  <a:srgbClr val="4D4E53"/>
                </a:solidFill>
              </a:defRPr>
            </a:lvl3pPr>
            <a:lvl4pPr marL="285750" indent="-285750" algn="l">
              <a:buClr>
                <a:srgbClr val="9E9E9E"/>
              </a:buClr>
              <a:buFont typeface="Arial"/>
              <a:buChar char="•"/>
              <a:defRPr sz="1800">
                <a:solidFill>
                  <a:srgbClr val="4D4E53"/>
                </a:solidFill>
              </a:defRPr>
            </a:lvl4pPr>
            <a:lvl5pPr marL="285750" indent="-285750" algn="l">
              <a:buClr>
                <a:srgbClr val="9E9E9E"/>
              </a:buClr>
              <a:buFont typeface="Arial"/>
              <a:buChar char="•"/>
              <a:defRPr sz="1800">
                <a:solidFill>
                  <a:srgbClr val="4D4E5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38106" y="1780456"/>
            <a:ext cx="5568950" cy="6408712"/>
          </a:xfrm>
        </p:spPr>
        <p:txBody>
          <a:bodyPr/>
          <a:lstStyle>
            <a:lvl1pPr marL="457200" indent="-457200" algn="l">
              <a:buClr>
                <a:srgbClr val="00988E"/>
              </a:buClr>
              <a:buFont typeface="Arial"/>
              <a:buChar char="•"/>
              <a:defRPr sz="2800"/>
            </a:lvl1pPr>
            <a:lvl2pPr marL="342900" indent="-342900" algn="l">
              <a:buClr>
                <a:srgbClr val="4D4E53"/>
              </a:buClr>
              <a:buFont typeface="Arial"/>
              <a:buChar char="•"/>
              <a:defRPr sz="2400"/>
            </a:lvl2pPr>
            <a:lvl3pPr marL="342900" indent="-342900" algn="l">
              <a:buClr>
                <a:srgbClr val="9E9E9E"/>
              </a:buClr>
              <a:buFont typeface="Arial"/>
              <a:buChar char="•"/>
              <a:defRPr sz="2000"/>
            </a:lvl3pPr>
            <a:lvl4pPr marL="285750" indent="-285750" algn="l">
              <a:buClr>
                <a:srgbClr val="9E9E9E"/>
              </a:buClr>
              <a:buFont typeface="Arial"/>
              <a:buChar char="•"/>
              <a:defRPr sz="1800"/>
            </a:lvl4pPr>
            <a:lvl5pPr marL="285750" indent="-285750" algn="l">
              <a:buClr>
                <a:srgbClr val="9E9E9E"/>
              </a:buClr>
              <a:buFont typeface="Arial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32931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760" y="268288"/>
            <a:ext cx="11665296" cy="1224000"/>
          </a:xfrm>
        </p:spPr>
        <p:txBody>
          <a:bodyPr anchor="ctr"/>
          <a:lstStyle>
            <a:lvl1pPr algn="ctr">
              <a:defRPr sz="4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48202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ctr"/>
          <a:lstStyle>
            <a:lvl1pPr algn="ctr">
              <a:defRPr sz="36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7872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219651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254625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565" y="6238131"/>
            <a:ext cx="11768484" cy="806450"/>
          </a:xfrm>
        </p:spPr>
        <p:txBody>
          <a:bodyPr/>
          <a:lstStyle>
            <a:lvl1pPr algn="ctr">
              <a:defRPr sz="42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6565" y="340297"/>
            <a:ext cx="11768484" cy="5760639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Arial-BoldM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565" y="7044581"/>
            <a:ext cx="11768484" cy="1144587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887630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84308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F30608DB-074E-455D-77F7-14B8578C75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268288"/>
            <a:ext cx="11664950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57799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Georgia-Bold" charset="0"/>
              </a:rPr>
              <a:t>Click to edit Master title style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27B8CABA-C498-65B8-B371-542FC84415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4210050"/>
            <a:ext cx="11664950" cy="3979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50800" tIns="50800" rIns="108599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Arial-BoldMT" charset="0"/>
              </a:rPr>
              <a:t>Click to edit Master text styles</a:t>
            </a:r>
          </a:p>
          <a:p>
            <a:pPr lvl="1"/>
            <a:r>
              <a:rPr lang="en-US" dirty="0">
                <a:sym typeface="Arial-BoldMT" charset="0"/>
              </a:rPr>
              <a:t>Second level</a:t>
            </a:r>
          </a:p>
          <a:p>
            <a:pPr lvl="2"/>
            <a:r>
              <a:rPr lang="en-US" dirty="0">
                <a:sym typeface="Arial-BoldMT" charset="0"/>
              </a:rPr>
              <a:t>Third level</a:t>
            </a:r>
          </a:p>
          <a:p>
            <a:pPr lvl="3"/>
            <a:r>
              <a:rPr lang="en-US" dirty="0">
                <a:sym typeface="Arial-BoldMT" charset="0"/>
              </a:rPr>
              <a:t>Fourth level</a:t>
            </a:r>
          </a:p>
          <a:p>
            <a:pPr lvl="4"/>
            <a:r>
              <a:rPr lang="en-US" dirty="0">
                <a:sym typeface="Arial-BoldMT" charset="0"/>
              </a:rPr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7BD8D9-1D40-1725-C2C0-47456A33197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8404698"/>
            <a:ext cx="13004800" cy="13489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</p:sldLayoutIdLst>
  <p:transition/>
  <p:txStyles>
    <p:titleStyle>
      <a:lvl1pPr marL="57150" indent="-57150" algn="r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00988E"/>
          </a:solidFill>
          <a:latin typeface="+mj-lt"/>
          <a:ea typeface="+mj-ea"/>
          <a:cs typeface="Georgia"/>
          <a:sym typeface="Georgia-Bold" panose="02040502050405020303" pitchFamily="18" charset="0"/>
        </a:defRPr>
      </a:lvl1pPr>
      <a:lvl2pPr marL="57150" indent="-57150" algn="r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00988E"/>
          </a:solidFill>
          <a:latin typeface="Georgia" charset="0"/>
          <a:ea typeface="ヒラギノ明朝 ProN W6" charset="0"/>
          <a:cs typeface="Georgia" panose="02040502050405020303" pitchFamily="18" charset="0"/>
          <a:sym typeface="Georgia-Bold" panose="02040502050405020303" pitchFamily="18" charset="0"/>
        </a:defRPr>
      </a:lvl2pPr>
      <a:lvl3pPr marL="57150" indent="-57150" algn="r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00988E"/>
          </a:solidFill>
          <a:latin typeface="Georgia" charset="0"/>
          <a:ea typeface="ヒラギノ明朝 ProN W6" charset="0"/>
          <a:cs typeface="Georgia" panose="02040502050405020303" pitchFamily="18" charset="0"/>
          <a:sym typeface="Georgia-Bold" panose="02040502050405020303" pitchFamily="18" charset="0"/>
        </a:defRPr>
      </a:lvl3pPr>
      <a:lvl4pPr marL="57150" indent="-57150" algn="r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00988E"/>
          </a:solidFill>
          <a:latin typeface="Georgia" charset="0"/>
          <a:ea typeface="ヒラギノ明朝 ProN W6" charset="0"/>
          <a:cs typeface="Georgia" panose="02040502050405020303" pitchFamily="18" charset="0"/>
          <a:sym typeface="Georgia-Bold" panose="02040502050405020303" pitchFamily="18" charset="0"/>
        </a:defRPr>
      </a:lvl4pPr>
      <a:lvl5pPr marL="57150" indent="-57150" algn="r" rtl="0" eaLnBrk="0" fontAlgn="base" hangingPunct="0">
        <a:spcBef>
          <a:spcPct val="0"/>
        </a:spcBef>
        <a:spcAft>
          <a:spcPct val="0"/>
        </a:spcAft>
        <a:defRPr sz="6400" b="1">
          <a:solidFill>
            <a:srgbClr val="00988E"/>
          </a:solidFill>
          <a:latin typeface="Georgia" charset="0"/>
          <a:ea typeface="ヒラギノ明朝 ProN W6" charset="0"/>
          <a:cs typeface="Georgia" panose="02040502050405020303" pitchFamily="18" charset="0"/>
          <a:sym typeface="Georgia-Bold" panose="02040502050405020303" pitchFamily="18" charset="0"/>
        </a:defRPr>
      </a:lvl5pPr>
      <a:lvl6pPr marL="514350" algn="ctr" rtl="0" fontAlgn="base">
        <a:spcBef>
          <a:spcPct val="0"/>
        </a:spcBef>
        <a:spcAft>
          <a:spcPct val="0"/>
        </a:spcAft>
        <a:defRPr sz="7000">
          <a:solidFill>
            <a:srgbClr val="00988D"/>
          </a:solidFill>
          <a:latin typeface="Georgia-Bold" charset="0"/>
          <a:ea typeface="ヒラギノ明朝 ProN W6" charset="0"/>
          <a:cs typeface="ヒラギノ明朝 ProN W6" charset="0"/>
          <a:sym typeface="Georgia-Bold" charset="0"/>
        </a:defRPr>
      </a:lvl6pPr>
      <a:lvl7pPr marL="971550" algn="ctr" rtl="0" fontAlgn="base">
        <a:spcBef>
          <a:spcPct val="0"/>
        </a:spcBef>
        <a:spcAft>
          <a:spcPct val="0"/>
        </a:spcAft>
        <a:defRPr sz="7000">
          <a:solidFill>
            <a:srgbClr val="00988D"/>
          </a:solidFill>
          <a:latin typeface="Georgia-Bold" charset="0"/>
          <a:ea typeface="ヒラギノ明朝 ProN W6" charset="0"/>
          <a:cs typeface="ヒラギノ明朝 ProN W6" charset="0"/>
          <a:sym typeface="Georgia-Bold" charset="0"/>
        </a:defRPr>
      </a:lvl7pPr>
      <a:lvl8pPr marL="1428750" algn="ctr" rtl="0" fontAlgn="base">
        <a:spcBef>
          <a:spcPct val="0"/>
        </a:spcBef>
        <a:spcAft>
          <a:spcPct val="0"/>
        </a:spcAft>
        <a:defRPr sz="7000">
          <a:solidFill>
            <a:srgbClr val="00988D"/>
          </a:solidFill>
          <a:latin typeface="Georgia-Bold" charset="0"/>
          <a:ea typeface="ヒラギノ明朝 ProN W6" charset="0"/>
          <a:cs typeface="ヒラギノ明朝 ProN W6" charset="0"/>
          <a:sym typeface="Georgia-Bold" charset="0"/>
        </a:defRPr>
      </a:lvl8pPr>
      <a:lvl9pPr marL="1885950" algn="ctr" rtl="0" fontAlgn="base">
        <a:spcBef>
          <a:spcPct val="0"/>
        </a:spcBef>
        <a:spcAft>
          <a:spcPct val="0"/>
        </a:spcAft>
        <a:defRPr sz="7000">
          <a:solidFill>
            <a:srgbClr val="00988D"/>
          </a:solidFill>
          <a:latin typeface="Georgia-Bold" charset="0"/>
          <a:ea typeface="ヒラギノ明朝 ProN W6" charset="0"/>
          <a:cs typeface="ヒラギノ明朝 ProN W6" charset="0"/>
          <a:sym typeface="Georgia-Bold" charset="0"/>
        </a:defRPr>
      </a:lvl9pPr>
    </p:titleStyle>
    <p:bodyStyle>
      <a:lvl1pPr marL="342900" indent="-342900" algn="r" rtl="0" eaLnBrk="0" fontAlgn="base" hangingPunct="0">
        <a:lnSpc>
          <a:spcPct val="120000"/>
        </a:lnSpc>
        <a:spcBef>
          <a:spcPts val="700"/>
        </a:spcBef>
        <a:spcAft>
          <a:spcPct val="0"/>
        </a:spcAft>
        <a:defRPr sz="3200" b="1">
          <a:solidFill>
            <a:srgbClr val="4D4E53"/>
          </a:solidFill>
          <a:latin typeface="+mj-lt"/>
          <a:ea typeface="+mn-ea"/>
          <a:cs typeface="Arial"/>
          <a:sym typeface="Arial-BoldMT" pitchFamily="123" charset="0"/>
        </a:defRPr>
      </a:lvl1pPr>
      <a:lvl2pPr marL="285750" indent="-285750" algn="r" rtl="0" eaLnBrk="0" fontAlgn="base" hangingPunct="0">
        <a:lnSpc>
          <a:spcPct val="120000"/>
        </a:lnSpc>
        <a:spcBef>
          <a:spcPts val="700"/>
        </a:spcBef>
        <a:spcAft>
          <a:spcPct val="0"/>
        </a:spcAft>
        <a:defRPr sz="3200" b="1">
          <a:solidFill>
            <a:srgbClr val="4D4E53"/>
          </a:solidFill>
          <a:latin typeface="+mj-lt"/>
          <a:ea typeface="+mn-ea"/>
          <a:cs typeface="Arial"/>
          <a:sym typeface="Arial-BoldMT" pitchFamily="123" charset="0"/>
        </a:defRPr>
      </a:lvl2pPr>
      <a:lvl3pPr marL="228600" indent="-228600" algn="r" rtl="0" eaLnBrk="0" fontAlgn="base" hangingPunct="0">
        <a:lnSpc>
          <a:spcPct val="120000"/>
        </a:lnSpc>
        <a:spcBef>
          <a:spcPts val="700"/>
        </a:spcBef>
        <a:spcAft>
          <a:spcPct val="0"/>
        </a:spcAft>
        <a:defRPr sz="3200" b="1">
          <a:solidFill>
            <a:srgbClr val="4D4E53"/>
          </a:solidFill>
          <a:latin typeface="+mj-lt"/>
          <a:ea typeface="+mn-ea"/>
          <a:cs typeface="Arial"/>
          <a:sym typeface="Arial-BoldMT" pitchFamily="123" charset="0"/>
        </a:defRPr>
      </a:lvl3pPr>
      <a:lvl4pPr marL="228600" indent="-228600" algn="r" rtl="0" eaLnBrk="0" fontAlgn="base" hangingPunct="0">
        <a:lnSpc>
          <a:spcPct val="120000"/>
        </a:lnSpc>
        <a:spcBef>
          <a:spcPts val="700"/>
        </a:spcBef>
        <a:spcAft>
          <a:spcPct val="0"/>
        </a:spcAft>
        <a:defRPr sz="3200" b="1">
          <a:solidFill>
            <a:srgbClr val="4D4E53"/>
          </a:solidFill>
          <a:latin typeface="+mj-lt"/>
          <a:ea typeface="+mn-ea"/>
          <a:cs typeface="Arial"/>
          <a:sym typeface="Arial-BoldMT" pitchFamily="123" charset="0"/>
        </a:defRPr>
      </a:lvl4pPr>
      <a:lvl5pPr marL="228600" indent="-228600" algn="r" rtl="0" eaLnBrk="0" fontAlgn="base" hangingPunct="0">
        <a:lnSpc>
          <a:spcPct val="120000"/>
        </a:lnSpc>
        <a:spcBef>
          <a:spcPts val="700"/>
        </a:spcBef>
        <a:spcAft>
          <a:spcPct val="0"/>
        </a:spcAft>
        <a:defRPr sz="3200" b="1">
          <a:solidFill>
            <a:srgbClr val="4D4E53"/>
          </a:solidFill>
          <a:latin typeface="+mj-lt"/>
          <a:ea typeface="+mn-ea"/>
          <a:cs typeface="Arial"/>
          <a:sym typeface="Arial-BoldMT" pitchFamily="123" charset="0"/>
        </a:defRPr>
      </a:lvl5pPr>
      <a:lvl6pPr marL="685800" indent="-228600" algn="ctr" rtl="0" fontAlgn="base">
        <a:lnSpc>
          <a:spcPct val="120000"/>
        </a:lnSpc>
        <a:spcBef>
          <a:spcPts val="700"/>
        </a:spcBef>
        <a:spcAft>
          <a:spcPct val="0"/>
        </a:spcAft>
        <a:defRPr sz="3200">
          <a:solidFill>
            <a:srgbClr val="4D4E53"/>
          </a:solidFill>
          <a:latin typeface="+mn-lt"/>
          <a:ea typeface="+mn-ea"/>
          <a:cs typeface="+mn-cs"/>
          <a:sym typeface="Arial-BoldMT" charset="0"/>
        </a:defRPr>
      </a:lvl6pPr>
      <a:lvl7pPr marL="1143000" indent="-228600" algn="ctr" rtl="0" fontAlgn="base">
        <a:lnSpc>
          <a:spcPct val="120000"/>
        </a:lnSpc>
        <a:spcBef>
          <a:spcPts val="700"/>
        </a:spcBef>
        <a:spcAft>
          <a:spcPct val="0"/>
        </a:spcAft>
        <a:defRPr sz="3200">
          <a:solidFill>
            <a:srgbClr val="4D4E53"/>
          </a:solidFill>
          <a:latin typeface="+mn-lt"/>
          <a:ea typeface="+mn-ea"/>
          <a:cs typeface="+mn-cs"/>
          <a:sym typeface="Arial-BoldMT" charset="0"/>
        </a:defRPr>
      </a:lvl7pPr>
      <a:lvl8pPr marL="1600200" indent="-228600" algn="ctr" rtl="0" fontAlgn="base">
        <a:lnSpc>
          <a:spcPct val="120000"/>
        </a:lnSpc>
        <a:spcBef>
          <a:spcPts val="700"/>
        </a:spcBef>
        <a:spcAft>
          <a:spcPct val="0"/>
        </a:spcAft>
        <a:defRPr sz="3200">
          <a:solidFill>
            <a:srgbClr val="4D4E53"/>
          </a:solidFill>
          <a:latin typeface="+mn-lt"/>
          <a:ea typeface="+mn-ea"/>
          <a:cs typeface="+mn-cs"/>
          <a:sym typeface="Arial-BoldMT" charset="0"/>
        </a:defRPr>
      </a:lvl8pPr>
      <a:lvl9pPr marL="2057400" indent="-228600" algn="ctr" rtl="0" fontAlgn="base">
        <a:lnSpc>
          <a:spcPct val="120000"/>
        </a:lnSpc>
        <a:spcBef>
          <a:spcPts val="700"/>
        </a:spcBef>
        <a:spcAft>
          <a:spcPct val="0"/>
        </a:spcAft>
        <a:defRPr sz="3200">
          <a:solidFill>
            <a:srgbClr val="4D4E53"/>
          </a:solidFill>
          <a:latin typeface="+mn-lt"/>
          <a:ea typeface="+mn-ea"/>
          <a:cs typeface="+mn-cs"/>
          <a:sym typeface="Arial-BoldM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haron.smith@barnet.gov.uk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george.peradigou@barnet.gov.uk" TargetMode="External"/><Relationship Id="rId13" Type="http://schemas.openxmlformats.org/officeDocument/2006/relationships/hyperlink" Target="https://www.barnet.gov.uk/health-and-wellbeing/pregnancy-and-early-years/school-nursing" TargetMode="External"/><Relationship Id="rId3" Type="http://schemas.openxmlformats.org/officeDocument/2006/relationships/hyperlink" Target="https://healtheducationpartnership.com/borough/barnet/" TargetMode="External"/><Relationship Id="rId7" Type="http://schemas.openxmlformats.org/officeDocument/2006/relationships/hyperlink" Target="mailto:Neil.marlow@barnet.gov.uk" TargetMode="External"/><Relationship Id="rId12" Type="http://schemas.openxmlformats.org/officeDocument/2006/relationships/hyperlink" Target="mailto:Jayne.abbott@barnet.gov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gfl.net/safeguarding" TargetMode="External"/><Relationship Id="rId11" Type="http://schemas.openxmlformats.org/officeDocument/2006/relationships/hyperlink" Target="mailto:Justine.maher@nhs.net" TargetMode="External"/><Relationship Id="rId5" Type="http://schemas.openxmlformats.org/officeDocument/2006/relationships/hyperlink" Target="mailto:liam.foote@barnet.gov.uk" TargetMode="External"/><Relationship Id="rId10" Type="http://schemas.openxmlformats.org/officeDocument/2006/relationships/hyperlink" Target="https://www.brook.org.uk/outreach-and-education/outreach-barnet/" TargetMode="External"/><Relationship Id="rId4" Type="http://schemas.openxmlformats.org/officeDocument/2006/relationships/hyperlink" Target="https://www.bels.org.uk/safeguarding" TargetMode="External"/><Relationship Id="rId9" Type="http://schemas.openxmlformats.org/officeDocument/2006/relationships/hyperlink" Target="https://www.bpsi.org.uk/" TargetMode="External"/><Relationship Id="rId14" Type="http://schemas.openxmlformats.org/officeDocument/2006/relationships/hyperlink" Target="https://thebarnetscp.org.uk/bsc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c.barnet.gov.uk/sites/default/files/2024-03/Support%20for%20child%20on%20child%20sexual%20abuse%20and%20harassment.pdf" TargetMode="External"/><Relationship Id="rId2" Type="http://schemas.openxmlformats.org/officeDocument/2006/relationships/hyperlink" Target="https://wwc.barnet.gov.uk/pshe-resourc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haron.smith@barnet.gov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>
            <a:extLst>
              <a:ext uri="{FF2B5EF4-FFF2-40B4-BE49-F238E27FC236}">
                <a16:creationId xmlns:a16="http://schemas.microsoft.com/office/drawing/2014/main" id="{53FE0907-8695-6DE5-0777-FF23D405545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 rIns="115598"/>
          <a:lstStyle/>
          <a:p>
            <a:pPr marL="0" indent="57150" algn="l" eaLnBrk="1" hangingPunct="1">
              <a:defRPr/>
            </a:pPr>
            <a:br>
              <a:rPr lang="en-US" altLang="en-US" dirty="0">
                <a:sym typeface="Georgia-Bold" charset="0"/>
              </a:rPr>
            </a:br>
            <a:r>
              <a:rPr lang="en-US" altLang="en-US" dirty="0">
                <a:sym typeface="Georgia-Bold" charset="0"/>
              </a:rPr>
              <a:t>Preventing sexual harassment and child on child abuse in schools </a:t>
            </a:r>
            <a:endParaRPr lang="en-US" altLang="en-US" dirty="0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AC28C670-1DB2-E2F8-99A2-69131EAEDB4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69925" y="4229100"/>
            <a:ext cx="11736388" cy="4319588"/>
          </a:xfrm>
        </p:spPr>
        <p:txBody>
          <a:bodyPr rIns="166398"/>
          <a:lstStyle/>
          <a:p>
            <a:pPr algn="l">
              <a:defRPr/>
            </a:pPr>
            <a:r>
              <a:rPr lang="en-US" b="0" dirty="0">
                <a:sym typeface="Arial-BoldMT" charset="0"/>
              </a:rPr>
              <a:t>01 May 2024</a:t>
            </a:r>
          </a:p>
          <a:p>
            <a:pPr algn="l">
              <a:defRPr/>
            </a:pPr>
            <a:endParaRPr lang="en-US" b="0" dirty="0">
              <a:sym typeface="Arial-BoldMT" charset="0"/>
            </a:endParaRPr>
          </a:p>
          <a:p>
            <a:pPr algn="l">
              <a:defRPr/>
            </a:pPr>
            <a:endParaRPr lang="en-US" b="0" dirty="0">
              <a:sym typeface="Arial-BoldMT" charset="0"/>
            </a:endParaRPr>
          </a:p>
          <a:p>
            <a:pPr algn="l">
              <a:defRPr/>
            </a:pPr>
            <a:r>
              <a:rPr lang="en-US" b="0" dirty="0">
                <a:sym typeface="Arial-BoldMT" charset="0"/>
              </a:rPr>
              <a:t>Sharon Smith</a:t>
            </a:r>
          </a:p>
          <a:p>
            <a:pPr algn="l">
              <a:defRPr/>
            </a:pPr>
            <a:r>
              <a:rPr lang="en-US" b="0" dirty="0">
                <a:sym typeface="Arial-BoldMT" charset="0"/>
              </a:rPr>
              <a:t>Senior Public Health Strategist</a:t>
            </a:r>
          </a:p>
          <a:p>
            <a:pPr algn="l">
              <a:defRPr/>
            </a:pPr>
            <a:r>
              <a:rPr lang="en-US" b="0" dirty="0">
                <a:sym typeface="Arial-BoldMT" charset="0"/>
                <a:hlinkClick r:id="rId2"/>
              </a:rPr>
              <a:t>Sharon.smith@barnet.gov.uk</a:t>
            </a:r>
            <a:r>
              <a:rPr lang="en-US" b="0" dirty="0">
                <a:sym typeface="Arial-BoldMT" charset="0"/>
              </a:rPr>
              <a:t> </a:t>
            </a:r>
            <a:r>
              <a:rPr lang="en-US" b="0" dirty="0"/>
              <a:t> </a:t>
            </a:r>
            <a:endParaRPr lang="en-US" b="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D517A-41F0-6414-7E0A-2485A72CC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Microsoft Teams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02532-654E-7A41-1A60-DEB564E5A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760" y="1348408"/>
            <a:ext cx="11593288" cy="6912768"/>
          </a:xfrm>
        </p:spPr>
        <p:txBody>
          <a:bodyPr/>
          <a:lstStyle/>
          <a:p>
            <a:r>
              <a:rPr lang="en-GB" dirty="0"/>
              <a:t>We are recording the session</a:t>
            </a:r>
          </a:p>
          <a:p>
            <a:r>
              <a:rPr lang="en-GB" dirty="0"/>
              <a:t>Please keep yourself on mute unless wishing to speak</a:t>
            </a:r>
          </a:p>
          <a:p>
            <a:r>
              <a:rPr lang="en-GB" dirty="0"/>
              <a:t>If asking a question or speaking please state who you are and your role.</a:t>
            </a:r>
          </a:p>
          <a:p>
            <a:r>
              <a:rPr lang="en-GB" dirty="0"/>
              <a:t>Please use the “raise your hand” to ask a question</a:t>
            </a:r>
          </a:p>
          <a:p>
            <a:r>
              <a:rPr lang="en-GB" dirty="0"/>
              <a:t>Questions can be asked after each presentation and in a panel Q&amp;A at the end of each block of presentations</a:t>
            </a:r>
          </a:p>
          <a:p>
            <a:r>
              <a:rPr lang="en-GB" dirty="0"/>
              <a:t>Questions can also be asked in the “Chat” and we will collate these and answers for circulation</a:t>
            </a:r>
          </a:p>
          <a:p>
            <a:r>
              <a:rPr lang="en-GB" dirty="0"/>
              <a:t>We will have a short break</a:t>
            </a:r>
          </a:p>
          <a:p>
            <a:r>
              <a:rPr lang="en-GB" dirty="0"/>
              <a:t>I will make the presentations and Q&amp;A available to you following the event.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99951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229D3-4F7F-81DE-24E2-9006760E9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Programme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722A13C-B69B-6636-3F02-463F3B4DA7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1388073"/>
              </p:ext>
            </p:extLst>
          </p:nvPr>
        </p:nvGraphicFramePr>
        <p:xfrm>
          <a:off x="1173808" y="1348408"/>
          <a:ext cx="9433048" cy="671234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506050">
                  <a:extLst>
                    <a:ext uri="{9D8B030D-6E8A-4147-A177-3AD203B41FA5}">
                      <a16:colId xmlns:a16="http://schemas.microsoft.com/office/drawing/2014/main" val="231053780"/>
                    </a:ext>
                  </a:extLst>
                </a:gridCol>
                <a:gridCol w="1926998">
                  <a:extLst>
                    <a:ext uri="{9D8B030D-6E8A-4147-A177-3AD203B41FA5}">
                      <a16:colId xmlns:a16="http://schemas.microsoft.com/office/drawing/2014/main" val="3498534352"/>
                    </a:ext>
                  </a:extLst>
                </a:gridCol>
              </a:tblGrid>
              <a:tr h="4283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800">
                          <a:effectLst/>
                          <a:latin typeface="+mj-lt"/>
                        </a:rPr>
                        <a:t>Welcome introduction - Mapping prevention in Barnet</a:t>
                      </a:r>
                      <a:endParaRPr lang="en-GB" sz="18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9932558"/>
                  </a:ext>
                </a:extLst>
              </a:tr>
              <a:tr h="3977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Everyone’s Invited </a:t>
                      </a:r>
                      <a:endParaRPr lang="en-GB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>
                          <a:effectLst/>
                          <a:latin typeface="+mj-lt"/>
                        </a:rPr>
                        <a:t>Ellie Softley</a:t>
                      </a:r>
                      <a:endParaRPr lang="en-GB" sz="18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3817422"/>
                  </a:ext>
                </a:extLst>
              </a:tr>
              <a:tr h="3977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VAWG in Barnet </a:t>
                      </a:r>
                      <a:endParaRPr lang="en-GB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Radlamah/Karen</a:t>
                      </a:r>
                      <a:endParaRPr lang="en-GB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2624439"/>
                  </a:ext>
                </a:extLst>
              </a:tr>
              <a:tr h="5986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London Sexual Violence  </a:t>
                      </a:r>
                      <a:endParaRPr lang="en-GB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>
                          <a:effectLst/>
                          <a:latin typeface="+mj-lt"/>
                        </a:rPr>
                        <a:t>Brook- Nadia Dean</a:t>
                      </a:r>
                      <a:endParaRPr lang="en-GB" sz="18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77920302"/>
                  </a:ext>
                </a:extLst>
              </a:tr>
              <a:tr h="5986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Youth Realities</a:t>
                      </a:r>
                      <a:endParaRPr lang="en-GB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>
                          <a:effectLst/>
                          <a:latin typeface="+mj-lt"/>
                        </a:rPr>
                        <a:t>Sophie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>
                          <a:effectLst/>
                          <a:latin typeface="+mj-lt"/>
                        </a:rPr>
                        <a:t>Ogunniyi</a:t>
                      </a:r>
                      <a:endParaRPr lang="en-GB" sz="18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1591996"/>
                  </a:ext>
                </a:extLst>
              </a:tr>
              <a:tr h="3977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Active Bystander </a:t>
                      </a:r>
                      <a:endParaRPr lang="en-GB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Talk Consent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Dan Allchurch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2312613"/>
                  </a:ext>
                </a:extLst>
              </a:tr>
              <a:tr h="3675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800">
                          <a:effectLst/>
                          <a:latin typeface="+mj-lt"/>
                        </a:rPr>
                        <a:t>Panel Q&amp;A</a:t>
                      </a:r>
                      <a:endParaRPr lang="en-GB" sz="18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>
                          <a:effectLst/>
                          <a:latin typeface="+mj-lt"/>
                        </a:rPr>
                        <a:t> </a:t>
                      </a:r>
                      <a:endParaRPr lang="en-GB" sz="18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1678203"/>
                  </a:ext>
                </a:extLst>
              </a:tr>
              <a:tr h="5958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800">
                          <a:effectLst/>
                          <a:latin typeface="+mj-lt"/>
                        </a:rPr>
                        <a:t>11.05am Break</a:t>
                      </a:r>
                      <a:endParaRPr lang="en-GB" sz="18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>
                          <a:effectLst/>
                          <a:latin typeface="+mj-lt"/>
                        </a:rPr>
                        <a:t> </a:t>
                      </a:r>
                      <a:endParaRPr lang="en-GB" sz="18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7432711"/>
                  </a:ext>
                </a:extLst>
              </a:tr>
              <a:tr h="5986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Healthy Schools London- Silver template </a:t>
                      </a:r>
                      <a:endParaRPr lang="en-GB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>
                          <a:effectLst/>
                          <a:latin typeface="+mj-lt"/>
                        </a:rPr>
                        <a:t>Andrew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>
                          <a:effectLst/>
                          <a:latin typeface="+mj-lt"/>
                        </a:rPr>
                        <a:t>Pembrooke</a:t>
                      </a:r>
                      <a:endParaRPr lang="en-GB" sz="18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6606439"/>
                  </a:ext>
                </a:extLst>
              </a:tr>
              <a:tr h="5986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My life programme and Brook sexual health outreach </a:t>
                      </a:r>
                      <a:endParaRPr lang="en-GB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>
                          <a:effectLst/>
                          <a:latin typeface="+mj-lt"/>
                        </a:rPr>
                        <a:t>Tess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>
                          <a:effectLst/>
                          <a:latin typeface="+mj-lt"/>
                        </a:rPr>
                        <a:t>Bannister</a:t>
                      </a:r>
                      <a:endParaRPr lang="en-GB" sz="18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7977777"/>
                  </a:ext>
                </a:extLst>
              </a:tr>
              <a:tr h="5986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Mental Health awareness in schools – whole </a:t>
                      </a:r>
                      <a:r>
                        <a:rPr lang="en-GB" sz="1800">
                          <a:effectLst/>
                          <a:latin typeface="+mj-lt"/>
                        </a:rPr>
                        <a:t>school approach</a:t>
                      </a:r>
                      <a:endParaRPr lang="en-GB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>
                          <a:effectLst/>
                          <a:latin typeface="+mj-lt"/>
                        </a:rPr>
                        <a:t>Jayne Abbott</a:t>
                      </a:r>
                      <a:endParaRPr lang="en-GB" sz="180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8895755"/>
                  </a:ext>
                </a:extLst>
              </a:tr>
              <a:tr h="59865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Safeguarding in schools </a:t>
                      </a:r>
                      <a:endParaRPr lang="en-GB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Liam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Foote </a:t>
                      </a:r>
                      <a:endParaRPr lang="en-GB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4412441"/>
                  </a:ext>
                </a:extLst>
              </a:tr>
              <a:tr h="36751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GB" sz="1800" dirty="0">
                          <a:effectLst/>
                          <a:latin typeface="+mj-lt"/>
                        </a:rPr>
                        <a:t>12.20 Q&amp;A / issues for future focus</a:t>
                      </a:r>
                      <a:endParaRPr lang="en-GB" sz="18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1819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13176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E9B0-8F6A-45D6-6DDC-46348A92E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Sexual harassment and abuse in schools</a:t>
            </a: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DE4DD69C-AD99-2039-38A4-B147E298FA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8" t="28271" r="6828" b="18430"/>
          <a:stretch>
            <a:fillRect/>
          </a:stretch>
        </p:blipFill>
        <p:spPr>
          <a:xfrm>
            <a:off x="457088" y="1364519"/>
            <a:ext cx="4914108" cy="2407892"/>
          </a:xfrm>
        </p:spPr>
      </p:pic>
      <p:sp>
        <p:nvSpPr>
          <p:cNvPr id="5" name="Callout: Left Arrow 4">
            <a:extLst>
              <a:ext uri="{FF2B5EF4-FFF2-40B4-BE49-F238E27FC236}">
                <a16:creationId xmlns:a16="http://schemas.microsoft.com/office/drawing/2014/main" id="{3DB3CCE9-F5E7-7444-C5C3-BBFC606BD1CC}"/>
              </a:ext>
            </a:extLst>
          </p:cNvPr>
          <p:cNvSpPr/>
          <p:nvPr/>
        </p:nvSpPr>
        <p:spPr bwMode="auto">
          <a:xfrm>
            <a:off x="5782320" y="1636440"/>
            <a:ext cx="3384376" cy="1368152"/>
          </a:xfrm>
          <a:prstGeom prst="leftArrowCallout">
            <a:avLst/>
          </a:prstGeom>
          <a:solidFill>
            <a:srgbClr val="8EAE20"/>
          </a:solidFill>
          <a:ln w="12700" cap="flat" cmpd="sng" algn="ctr">
            <a:solidFill>
              <a:srgbClr val="63636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636363"/>
                </a:solidFill>
                <a:effectLst/>
                <a:latin typeface="Arial" charset="0"/>
                <a:ea typeface="ヒラギノ角ゴ ProN W3" charset="0"/>
                <a:cs typeface="ヒラギノ角ゴ ProN W3" charset="0"/>
                <a:sym typeface="Arial" charset="0"/>
              </a:rPr>
              <a:t>OFSTED Review of sexual Abuse in Schools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E22BEF-0124-2924-0CE1-767A59FBA080}"/>
              </a:ext>
            </a:extLst>
          </p:cNvPr>
          <p:cNvSpPr txBox="1"/>
          <p:nvPr/>
        </p:nvSpPr>
        <p:spPr>
          <a:xfrm>
            <a:off x="457088" y="3868688"/>
            <a:ext cx="4914108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14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Incidence in Schools:</a:t>
            </a:r>
          </a:p>
          <a:p>
            <a:pPr>
              <a:buFontTx/>
              <a:buChar char="•"/>
              <a:defRPr/>
            </a:pPr>
            <a:r>
              <a:rPr lang="en-GB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88% of girls and 83% of </a:t>
            </a:r>
            <a:r>
              <a:rPr lang="en-GB" altLang="en-US" sz="1400" b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boys experience sexual bullying (Government Equalities Office 2020)</a:t>
            </a:r>
          </a:p>
          <a:p>
            <a:pPr>
              <a:buFontTx/>
              <a:buChar char="•"/>
              <a:defRPr/>
            </a:pPr>
            <a:r>
              <a:rPr lang="en-GB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Almost a third o</a:t>
            </a:r>
            <a:r>
              <a:rPr lang="en-GB" altLang="en-US" sz="1400" b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girls experience unwanted sexual touching in UK schools  (Government Equalities Office 2020)</a:t>
            </a:r>
          </a:p>
          <a:p>
            <a:pPr>
              <a:buFontTx/>
              <a:buChar char="•"/>
              <a:defRPr/>
            </a:pPr>
            <a:r>
              <a:rPr lang="en-GB" altLang="en-US" sz="1400" b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NSPCC estimates that </a:t>
            </a:r>
            <a:r>
              <a:rPr lang="en-GB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third </a:t>
            </a:r>
            <a:r>
              <a:rPr lang="en-GB" altLang="en-US" sz="1400" b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all sexual abuse that children experience is committed by other children  (NSPCC 2021)     </a:t>
            </a:r>
          </a:p>
          <a:p>
            <a:pPr marL="0" indent="0">
              <a:buFont typeface="Arial"/>
              <a:buNone/>
              <a:defRPr/>
            </a:pPr>
            <a:r>
              <a:rPr lang="en-GB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400" b="0" dirty="0">
                <a:solidFill>
                  <a:srgbClr val="333333"/>
                </a:solidFill>
                <a:latin typeface="Arial" panose="020B0604020202020204" pitchFamily="34" charset="0"/>
              </a:rPr>
              <a:t>UK National Union of Teachers, 2018</a:t>
            </a:r>
            <a:r>
              <a:rPr lang="en-GB" sz="1400" b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en-GB" altLang="en-US" sz="1400" b="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•"/>
              <a:defRPr/>
            </a:pPr>
            <a:r>
              <a:rPr lang="en-GB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45%</a:t>
            </a:r>
            <a:r>
              <a:rPr lang="en-GB" altLang="en-US" sz="1400" b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teenage girls have had their bottom or breasts groped against their will.</a:t>
            </a:r>
          </a:p>
          <a:p>
            <a:pPr>
              <a:buFontTx/>
              <a:buChar char="•"/>
              <a:defRPr/>
            </a:pPr>
            <a:r>
              <a:rPr lang="en-GB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38% </a:t>
            </a:r>
            <a:r>
              <a:rPr lang="en-GB" altLang="en-US" sz="1400" b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young people have received unwanted sexual images.</a:t>
            </a:r>
          </a:p>
          <a:p>
            <a:pPr>
              <a:buFontTx/>
              <a:buChar char="•"/>
              <a:defRPr/>
            </a:pPr>
            <a:r>
              <a:rPr lang="en-GB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37% </a:t>
            </a:r>
            <a:r>
              <a:rPr lang="en-GB" altLang="en-US" sz="1400" b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 ‘slag’ used often or all the time.</a:t>
            </a:r>
          </a:p>
          <a:p>
            <a:pPr>
              <a:buFontTx/>
              <a:buChar char="•"/>
              <a:defRPr/>
            </a:pPr>
            <a:r>
              <a:rPr lang="en-GB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48% </a:t>
            </a:r>
            <a:r>
              <a:rPr lang="en-GB" altLang="en-US" sz="1400" b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teachers have witnessed sexist language from one peer to another.</a:t>
            </a:r>
          </a:p>
          <a:p>
            <a:pPr>
              <a:buFontTx/>
              <a:buChar char="•"/>
              <a:defRPr/>
            </a:pPr>
            <a:r>
              <a:rPr lang="en-GB" alt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66% </a:t>
            </a:r>
            <a:r>
              <a:rPr lang="en-GB" altLang="en-US" sz="1400" b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LGBT+ young people suffer from bullying at school and 58% of them never report and half of them skip school as a result</a:t>
            </a:r>
          </a:p>
          <a:p>
            <a:pPr>
              <a:buFontTx/>
              <a:buChar char="•"/>
              <a:defRPr/>
            </a:pPr>
            <a:endParaRPr lang="en-GB" altLang="en-US" sz="18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54A06F-30A2-7FFC-FE9D-7642D46C49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04" t="6590" r="4596" b="26080"/>
          <a:stretch/>
        </p:blipFill>
        <p:spPr>
          <a:xfrm>
            <a:off x="5833600" y="3662414"/>
            <a:ext cx="6624736" cy="466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3986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724C1-4143-32C8-ACD2-67C811C2D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Barnet support mapping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E5F930-B810-B76D-5B68-0943ECCC2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460" t="6657" r="2424" b="25560"/>
          <a:stretch/>
        </p:blipFill>
        <p:spPr>
          <a:xfrm>
            <a:off x="381720" y="1780455"/>
            <a:ext cx="7591534" cy="5262313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F1C203-CB6E-6760-CB96-DFEC41DF3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2560" y="916360"/>
            <a:ext cx="3888432" cy="5760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50800" tIns="50800" rIns="108599" bIns="50800" numCol="1" anchor="t" anchorCtr="0" compatLnSpc="1">
            <a:prstTxWarp prst="textNoShape">
              <a:avLst/>
            </a:prstTxWarp>
          </a:bodyPr>
          <a:lstStyle>
            <a:lvl1pPr marL="457200" indent="-457200" algn="l" rtl="0" eaLnBrk="0" fontAlgn="base" hangingPunct="0">
              <a:lnSpc>
                <a:spcPct val="120000"/>
              </a:lnSpc>
              <a:spcBef>
                <a:spcPts val="700"/>
              </a:spcBef>
              <a:spcAft>
                <a:spcPct val="0"/>
              </a:spcAft>
              <a:buClr>
                <a:srgbClr val="00988E"/>
              </a:buClr>
              <a:buFont typeface="Arial"/>
              <a:buChar char="•"/>
              <a:defRPr sz="3000" b="1">
                <a:solidFill>
                  <a:srgbClr val="4D4E53"/>
                </a:solidFill>
                <a:latin typeface="+mj-lt"/>
                <a:ea typeface="+mn-ea"/>
                <a:cs typeface="Arial"/>
                <a:sym typeface="Arial-BoldMT" pitchFamily="123" charset="0"/>
              </a:defRPr>
            </a:lvl1pPr>
            <a:lvl2pPr marL="457200" indent="-457200" algn="l" rtl="0" eaLnBrk="0" fontAlgn="base" hangingPunct="0">
              <a:lnSpc>
                <a:spcPct val="120000"/>
              </a:lnSpc>
              <a:spcBef>
                <a:spcPts val="700"/>
              </a:spcBef>
              <a:spcAft>
                <a:spcPct val="0"/>
              </a:spcAft>
              <a:buClr>
                <a:srgbClr val="00988E"/>
              </a:buClr>
              <a:buFont typeface="Arial"/>
              <a:buChar char="•"/>
              <a:defRPr sz="3000" b="1">
                <a:solidFill>
                  <a:srgbClr val="4D4E53"/>
                </a:solidFill>
                <a:latin typeface="+mj-lt"/>
                <a:ea typeface="+mn-ea"/>
                <a:cs typeface="Arial"/>
                <a:sym typeface="Arial-BoldMT" pitchFamily="123" charset="0"/>
              </a:defRPr>
            </a:lvl2pPr>
            <a:lvl3pPr marL="900000" indent="-457200" algn="l" rtl="0" eaLnBrk="0" fontAlgn="base" hangingPunct="0">
              <a:lnSpc>
                <a:spcPct val="120000"/>
              </a:lnSpc>
              <a:spcBef>
                <a:spcPts val="700"/>
              </a:spcBef>
              <a:spcAft>
                <a:spcPct val="0"/>
              </a:spcAft>
              <a:buClr>
                <a:srgbClr val="4D4E53"/>
              </a:buClr>
              <a:buFont typeface="Arial"/>
              <a:buChar char="•"/>
              <a:defRPr sz="2800" b="1">
                <a:solidFill>
                  <a:srgbClr val="4D4E53"/>
                </a:solidFill>
                <a:latin typeface="+mj-lt"/>
                <a:ea typeface="+mn-ea"/>
                <a:cs typeface="Arial"/>
                <a:sym typeface="Arial-BoldMT" pitchFamily="123" charset="0"/>
              </a:defRPr>
            </a:lvl3pPr>
            <a:lvl4pPr marL="1332000" indent="-457200" algn="l" rtl="0" eaLnBrk="0" fontAlgn="base" hangingPunct="0">
              <a:lnSpc>
                <a:spcPct val="120000"/>
              </a:lnSpc>
              <a:spcBef>
                <a:spcPts val="700"/>
              </a:spcBef>
              <a:spcAft>
                <a:spcPct val="0"/>
              </a:spcAft>
              <a:buClr>
                <a:srgbClr val="9E9E9E"/>
              </a:buClr>
              <a:buFont typeface="Arial"/>
              <a:buChar char="•"/>
              <a:defRPr sz="2400" b="1">
                <a:solidFill>
                  <a:srgbClr val="4D4E53"/>
                </a:solidFill>
                <a:latin typeface="+mj-lt"/>
                <a:ea typeface="+mn-ea"/>
                <a:cs typeface="Arial"/>
                <a:sym typeface="Arial-BoldMT" pitchFamily="123" charset="0"/>
              </a:defRPr>
            </a:lvl4pPr>
            <a:lvl5pPr marL="1800000" indent="-457200" algn="l" rtl="0" eaLnBrk="0" fontAlgn="base" hangingPunct="0">
              <a:lnSpc>
                <a:spcPct val="120000"/>
              </a:lnSpc>
              <a:spcBef>
                <a:spcPts val="700"/>
              </a:spcBef>
              <a:spcAft>
                <a:spcPct val="0"/>
              </a:spcAft>
              <a:buClr>
                <a:srgbClr val="9E9E9E"/>
              </a:buClr>
              <a:buFont typeface="Arial"/>
              <a:buChar char="•"/>
              <a:defRPr sz="2000" b="1">
                <a:solidFill>
                  <a:srgbClr val="4D4E53"/>
                </a:solidFill>
                <a:latin typeface="+mj-lt"/>
                <a:ea typeface="+mn-ea"/>
                <a:cs typeface="Arial"/>
                <a:sym typeface="Arial-BoldMT" pitchFamily="123" charset="0"/>
              </a:defRPr>
            </a:lvl5pPr>
            <a:lvl6pPr marL="685800" indent="-228600" algn="ctr" rtl="0" fontAlgn="base">
              <a:lnSpc>
                <a:spcPct val="120000"/>
              </a:lnSpc>
              <a:spcBef>
                <a:spcPts val="700"/>
              </a:spcBef>
              <a:spcAft>
                <a:spcPct val="0"/>
              </a:spcAft>
              <a:defRPr sz="3200">
                <a:solidFill>
                  <a:srgbClr val="4D4E53"/>
                </a:solidFill>
                <a:latin typeface="+mn-lt"/>
                <a:ea typeface="+mn-ea"/>
                <a:cs typeface="+mn-cs"/>
                <a:sym typeface="Arial-BoldMT" charset="0"/>
              </a:defRPr>
            </a:lvl6pPr>
            <a:lvl7pPr marL="1143000" indent="-228600" algn="ctr" rtl="0" fontAlgn="base">
              <a:lnSpc>
                <a:spcPct val="120000"/>
              </a:lnSpc>
              <a:spcBef>
                <a:spcPts val="700"/>
              </a:spcBef>
              <a:spcAft>
                <a:spcPct val="0"/>
              </a:spcAft>
              <a:defRPr sz="3200">
                <a:solidFill>
                  <a:srgbClr val="4D4E53"/>
                </a:solidFill>
                <a:latin typeface="+mn-lt"/>
                <a:ea typeface="+mn-ea"/>
                <a:cs typeface="+mn-cs"/>
                <a:sym typeface="Arial-BoldMT" charset="0"/>
              </a:defRPr>
            </a:lvl7pPr>
            <a:lvl8pPr marL="1600200" indent="-228600" algn="ctr" rtl="0" fontAlgn="base">
              <a:lnSpc>
                <a:spcPct val="120000"/>
              </a:lnSpc>
              <a:spcBef>
                <a:spcPts val="700"/>
              </a:spcBef>
              <a:spcAft>
                <a:spcPct val="0"/>
              </a:spcAft>
              <a:defRPr sz="3200">
                <a:solidFill>
                  <a:srgbClr val="4D4E53"/>
                </a:solidFill>
                <a:latin typeface="+mn-lt"/>
                <a:ea typeface="+mn-ea"/>
                <a:cs typeface="+mn-cs"/>
                <a:sym typeface="Arial-BoldMT" charset="0"/>
              </a:defRPr>
            </a:lvl8pPr>
            <a:lvl9pPr marL="2057400" indent="-228600" algn="ctr" rtl="0" fontAlgn="base">
              <a:lnSpc>
                <a:spcPct val="120000"/>
              </a:lnSpc>
              <a:spcBef>
                <a:spcPts val="700"/>
              </a:spcBef>
              <a:spcAft>
                <a:spcPct val="0"/>
              </a:spcAft>
              <a:defRPr sz="3200">
                <a:solidFill>
                  <a:srgbClr val="4D4E53"/>
                </a:solidFill>
                <a:latin typeface="+mn-lt"/>
                <a:ea typeface="+mn-ea"/>
                <a:cs typeface="+mn-cs"/>
                <a:sym typeface="Arial-BoldMT" charset="0"/>
              </a:defRPr>
            </a:lvl9pPr>
          </a:lstStyle>
          <a:p>
            <a:pPr marL="0" indent="0">
              <a:lnSpc>
                <a:spcPct val="107000"/>
              </a:lnSpc>
              <a:buNone/>
            </a:pPr>
            <a:r>
              <a:rPr lang="en-GB" altLang="en-US" sz="1800" kern="0" dirty="0">
                <a:latin typeface="Calibri" panose="020F0502020204030204" pitchFamily="34" charset="0"/>
                <a:cs typeface="Calibri" panose="020F0502020204030204" pitchFamily="34" charset="0"/>
              </a:rPr>
              <a:t>Barnet school Survey Child on Child Abuse 2023:</a:t>
            </a:r>
          </a:p>
          <a:p>
            <a:pPr marL="34290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GB" altLang="en-US" sz="1400" b="0" kern="0" dirty="0">
                <a:latin typeface="Calibri" panose="020F0502020204030204" pitchFamily="34" charset="0"/>
                <a:cs typeface="Calibri" panose="020F0502020204030204" pitchFamily="34" charset="0"/>
              </a:rPr>
              <a:t>53% of respondents were from Primary schools and 37% from Secondary schools</a:t>
            </a:r>
            <a:endParaRPr lang="en-GB" altLang="en-US" sz="1400" b="0" kern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GB" altLang="en-US" sz="1400" b="0" kern="0" dirty="0">
                <a:latin typeface="Calibri" panose="020F0502020204030204" pitchFamily="34" charset="0"/>
                <a:cs typeface="Calibri" panose="020F0502020204030204" pitchFamily="34" charset="0"/>
              </a:rPr>
              <a:t>The top five child on child sexual behavioural concerns reported by respondents in order of highest rating: </a:t>
            </a:r>
            <a:r>
              <a:rPr lang="en-GB" altLang="en-US" sz="1400" kern="0" dirty="0">
                <a:latin typeface="Calibri" panose="020F0502020204030204" pitchFamily="34" charset="0"/>
                <a:cs typeface="Calibri" panose="020F0502020204030204" pitchFamily="34" charset="0"/>
              </a:rPr>
              <a:t>Name calling; Banter; Online inappropriate sharing; Sexual bullying; Online abuse</a:t>
            </a:r>
          </a:p>
          <a:p>
            <a:pPr marL="34290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GB" altLang="en-US" sz="1400" b="0" kern="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Respondents stated thei</a:t>
            </a:r>
            <a:r>
              <a:rPr lang="en-GB" altLang="en-US" sz="1400" kern="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PSHE curriculum supported prevention </a:t>
            </a:r>
            <a:r>
              <a:rPr lang="en-GB" altLang="en-US" sz="1400" b="0" kern="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through mainly lesson content but also through staff training /updates and through child-on-child abuse policies. One respondent stated their policy had been written by the students.</a:t>
            </a:r>
            <a:endParaRPr lang="en-GB" altLang="en-US" sz="14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GB" altLang="en-US" sz="1400" b="0" kern="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majority of respondents wanted </a:t>
            </a:r>
            <a:r>
              <a:rPr lang="en-GB" altLang="en-US" sz="1400" kern="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additional support and training for education and prevention </a:t>
            </a:r>
            <a:r>
              <a:rPr lang="en-GB" altLang="en-US" sz="1400" b="0" kern="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around child-on-child sexual abuse highlighting specific topics such as pornography, consequences, interventions, managing incidents, but also wanting engaging resources particularly for SEND as well as resources for families.</a:t>
            </a:r>
            <a:endParaRPr lang="en-GB" altLang="en-US" sz="14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GB" altLang="en-US" sz="1400" b="0" kern="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 topics mentioned as KS2; </a:t>
            </a:r>
            <a:r>
              <a:rPr lang="en-GB" altLang="en-US" sz="1400" kern="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case studies; acceptable language; parent training/ ongoing support; online abuse and bullying</a:t>
            </a:r>
            <a:r>
              <a:rPr lang="en-GB" altLang="en-US" sz="1400" b="0" kern="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use of </a:t>
            </a:r>
            <a:r>
              <a:rPr lang="en-GB" altLang="en-US" sz="1400" kern="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mentoring sessions </a:t>
            </a:r>
            <a:r>
              <a:rPr lang="en-GB" altLang="en-US" sz="1400" b="0" kern="0" dirty="0">
                <a:solidFill>
                  <a:srgbClr val="21212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what to do if the behaviour still continues.</a:t>
            </a:r>
            <a:endParaRPr lang="en-GB" altLang="en-US" sz="14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Tx/>
              <a:buNone/>
            </a:pPr>
            <a:endParaRPr lang="en-GB" altLang="en-US" sz="1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None/>
            </a:pPr>
            <a:endParaRPr lang="en-GB" alt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35316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49B741FE-9709-601C-AF20-D1FE19B632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4025" y="-452438"/>
            <a:ext cx="11880850" cy="1927226"/>
          </a:xfrm>
        </p:spPr>
        <p:txBody>
          <a:bodyPr/>
          <a:lstStyle/>
          <a:p>
            <a:r>
              <a:rPr lang="en-GB" altLang="en-US" dirty="0">
                <a:latin typeface="Georgia" panose="02040502050405020303" pitchFamily="18" charset="0"/>
                <a:cs typeface="Georgia" panose="02040502050405020303" pitchFamily="18" charset="0"/>
              </a:rPr>
              <a:t>Barnet prevention services and support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969F31B-391F-EF10-46A4-9DECF92D1BA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33734" y="844352"/>
          <a:ext cx="11521431" cy="7279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8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8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4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0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30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30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308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2299">
                <a:tc>
                  <a:txBody>
                    <a:bodyPr/>
                    <a:lstStyle/>
                    <a:p>
                      <a:r>
                        <a:rPr lang="en-GB" sz="1800" dirty="0"/>
                        <a:t>Organisation</a:t>
                      </a: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Type of support</a:t>
                      </a: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Details</a:t>
                      </a: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Primary</a:t>
                      </a: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Secondary</a:t>
                      </a: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Young person 1:1</a:t>
                      </a: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Parent</a:t>
                      </a:r>
                    </a:p>
                  </a:txBody>
                  <a:tcPr marL="91425" marR="91425" marT="45708" marB="4570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2416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2"/>
                          </a:solidFill>
                          <a:latin typeface="+mj-lt"/>
                          <a:cs typeface="Arial" panose="020B0604020202020204" pitchFamily="34" charset="0"/>
                        </a:rPr>
                        <a:t>Health Education Partnership (HEP)</a:t>
                      </a: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latin typeface="+mj-lt"/>
                          <a:cs typeface="Arial" panose="020B0604020202020204" pitchFamily="34" charset="0"/>
                        </a:rPr>
                        <a:t>PSHE Primary and Secondary School Network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latin typeface="+mj-lt"/>
                          <a:cs typeface="Arial" panose="020B0604020202020204" pitchFamily="34" charset="0"/>
                        </a:rPr>
                        <a:t>Resource bank and PSHE curriculum framework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latin typeface="+mj-lt"/>
                          <a:cs typeface="Arial" panose="020B0604020202020204" pitchFamily="34" charset="0"/>
                        </a:rPr>
                        <a:t>Advice surgeries for schools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latin typeface="+mj-lt"/>
                          <a:cs typeface="Arial" panose="020B0604020202020204" pitchFamily="34" charset="0"/>
                        </a:rPr>
                        <a:t>Whole school approach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latin typeface="+mj-lt"/>
                          <a:cs typeface="Arial" panose="020B0604020202020204" pitchFamily="34" charset="0"/>
                        </a:rPr>
                        <a:t>Healthy Early Years London and Healthy  Schools London Award programme</a:t>
                      </a: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+mj-lt"/>
                          <a:cs typeface="Arial" panose="020B0604020202020204" pitchFamily="34" charset="0"/>
                          <a:hlinkClick r:id="rId3"/>
                        </a:rPr>
                        <a:t>Barnet – Health Education Partnership</a:t>
                      </a:r>
                      <a:r>
                        <a:rPr lang="en-GB" sz="1100" dirty="0"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+mj-lt"/>
                        </a:rPr>
                        <a:t>x</a:t>
                      </a: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+mj-lt"/>
                        </a:rPr>
                        <a:t>x</a:t>
                      </a: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+mj-lt"/>
                      </a:endParaRP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+mj-lt"/>
                      </a:endParaRPr>
                    </a:p>
                  </a:txBody>
                  <a:tcPr marL="91425" marR="91425" marT="45708" marB="4570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038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2"/>
                          </a:solidFill>
                          <a:latin typeface="+mj-lt"/>
                          <a:cs typeface="Arial" panose="020B0604020202020204" pitchFamily="34" charset="0"/>
                        </a:rPr>
                        <a:t>Schools safeguarding</a:t>
                      </a: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latin typeface="+mj-lt"/>
                          <a:cs typeface="Arial" panose="020B0604020202020204" pitchFamily="34" charset="0"/>
                        </a:rPr>
                        <a:t>DSL safeguarding, training and information</a:t>
                      </a: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+mj-lt"/>
                          <a:cs typeface="Arial" panose="020B0604020202020204" pitchFamily="34" charset="0"/>
                          <a:hlinkClick r:id="rId4"/>
                        </a:rPr>
                        <a:t>BELS- safeguarding</a:t>
                      </a:r>
                      <a:r>
                        <a:rPr lang="en-GB" sz="1100" dirty="0">
                          <a:latin typeface="+mj-lt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  <a:hlinkClick r:id="rId5"/>
                        </a:rPr>
                        <a:t>liam.foote@barnet.gov.uk</a:t>
                      </a: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  <a:hlinkClick r:id="rId6"/>
                        </a:rPr>
                        <a:t>LGFL safeguarding  </a:t>
                      </a:r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keeping DSLs up to date with key safeguarding information</a:t>
                      </a: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+mj-lt"/>
                        </a:rPr>
                        <a:t>x</a:t>
                      </a: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+mj-lt"/>
                        </a:rPr>
                        <a:t>x</a:t>
                      </a: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+mj-lt"/>
                        </a:rPr>
                        <a:t>x</a:t>
                      </a: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+mj-lt"/>
                        </a:rPr>
                        <a:t>x</a:t>
                      </a:r>
                    </a:p>
                  </a:txBody>
                  <a:tcPr marL="91425" marR="91425" marT="45708" marB="4570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038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2"/>
                          </a:solidFill>
                          <a:latin typeface="+mj-lt"/>
                          <a:cs typeface="Arial" panose="020B0604020202020204" pitchFamily="34" charset="0"/>
                        </a:rPr>
                        <a:t>BELS support</a:t>
                      </a: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latin typeface="+mj-lt"/>
                          <a:cs typeface="Arial" panose="020B0604020202020204" pitchFamily="34" charset="0"/>
                        </a:rPr>
                        <a:t>Chairs/vice Chairs School Governors meeting with BELS Director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dirty="0">
                          <a:latin typeface="+mj-lt"/>
                          <a:cs typeface="Arial" panose="020B0604020202020204" pitchFamily="34" charset="0"/>
                        </a:rPr>
                        <a:t>School Governors support and training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dirty="0">
                          <a:latin typeface="+mj-lt"/>
                          <a:cs typeface="Arial" panose="020B0604020202020204" pitchFamily="34" charset="0"/>
                        </a:rPr>
                        <a:t>BPSI support and training programme (Traded service)</a:t>
                      </a: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+mj-lt"/>
                          <a:cs typeface="Arial" panose="020B0604020202020204" pitchFamily="34" charset="0"/>
                          <a:hlinkClick r:id="rId7"/>
                        </a:rPr>
                        <a:t>Neil.marlow@barnet.gov.uk</a:t>
                      </a:r>
                      <a:r>
                        <a:rPr lang="en-GB" sz="1100" dirty="0"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+mj-lt"/>
                          <a:cs typeface="Arial" panose="020B0604020202020204" pitchFamily="34" charset="0"/>
                          <a:hlinkClick r:id="rId8"/>
                        </a:rPr>
                        <a:t>george.peradigou@barnet.gov.uk</a:t>
                      </a:r>
                      <a:r>
                        <a:rPr lang="en-GB" sz="1100" dirty="0"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+mj-lt"/>
                          <a:cs typeface="Arial" panose="020B0604020202020204" pitchFamily="34" charset="0"/>
                          <a:hlinkClick r:id="rId9"/>
                        </a:rPr>
                        <a:t>BPSI - Barnet Partnership for School Improvement Barnet</a:t>
                      </a:r>
                      <a:endParaRPr lang="en-GB" sz="11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+mj-lt"/>
                        </a:rPr>
                        <a:t>x</a:t>
                      </a: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+mj-lt"/>
                        </a:rPr>
                        <a:t>x</a:t>
                      </a: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+mj-lt"/>
                      </a:endParaRP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endParaRPr lang="en-GB" sz="11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1425" marR="91425" marT="45708" marB="4570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03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tx2"/>
                          </a:solidFill>
                          <a:latin typeface="+mj-lt"/>
                          <a:cs typeface="Arial" panose="020B0604020202020204" pitchFamily="34" charset="0"/>
                        </a:rPr>
                        <a:t>Barnet Brook- sexual health and healthy relationships </a:t>
                      </a:r>
                      <a:r>
                        <a:rPr lang="en-GB" sz="1100" b="1" kern="1200" dirty="0">
                          <a:solidFill>
                            <a:schemeClr val="tx2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Outreach  education </a:t>
                      </a:r>
                      <a:endParaRPr lang="en-GB" sz="1100" b="1" dirty="0">
                        <a:solidFill>
                          <a:schemeClr val="tx2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dirty="0">
                          <a:latin typeface="+mj-lt"/>
                          <a:cs typeface="Arial" panose="020B0604020202020204" pitchFamily="34" charset="0"/>
                        </a:rPr>
                        <a:t>Professionals training programme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dirty="0">
                          <a:latin typeface="+mj-lt"/>
                          <a:cs typeface="Arial" panose="020B0604020202020204" pitchFamily="34" charset="0"/>
                        </a:rPr>
                        <a:t>My Life programme (1:1)</a:t>
                      </a:r>
                    </a:p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dirty="0">
                          <a:latin typeface="+mj-lt"/>
                          <a:cs typeface="Arial" panose="020B0604020202020204" pitchFamily="34" charset="0"/>
                        </a:rPr>
                        <a:t>Assemblies/ workshops/Drop Ins/Outreach</a:t>
                      </a: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+mj-lt"/>
                          <a:cs typeface="Arial" panose="020B0604020202020204" pitchFamily="34" charset="0"/>
                          <a:hlinkClick r:id="rId10"/>
                        </a:rPr>
                        <a:t>Outreach and educational services for Barnet – Brook</a:t>
                      </a:r>
                      <a:endParaRPr lang="en-GB" sz="11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+mj-lt"/>
                      </a:endParaRP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+mj-lt"/>
                        </a:rPr>
                        <a:t>x</a:t>
                      </a: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+mj-lt"/>
                        </a:rPr>
                        <a:t>x</a:t>
                      </a: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1425" marR="91425" marT="45708" marB="45708"/>
                </a:tc>
                <a:extLst>
                  <a:ext uri="{0D108BD9-81ED-4DB2-BD59-A6C34878D82A}">
                    <a16:rowId xmlns:a16="http://schemas.microsoft.com/office/drawing/2014/main" val="2665155740"/>
                  </a:ext>
                </a:extLst>
              </a:tr>
              <a:tr h="529044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2"/>
                          </a:solidFill>
                          <a:latin typeface="+mj-lt"/>
                          <a:cs typeface="Arial" panose="020B0604020202020204" pitchFamily="34" charset="0"/>
                        </a:rPr>
                        <a:t>The Bridge service  (SEND)</a:t>
                      </a:r>
                    </a:p>
                  </a:txBody>
                  <a:tcPr marL="91438" marR="91438" marT="45712" marB="45712"/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dirty="0">
                          <a:latin typeface="+mj-lt"/>
                          <a:cs typeface="Arial" panose="020B0604020202020204" pitchFamily="34" charset="0"/>
                        </a:rPr>
                        <a:t>Sexual health and relationship advice for young people over 16 with a learning disability.</a:t>
                      </a:r>
                      <a:endParaRPr lang="en-GB" sz="1100" dirty="0"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12" marB="45712"/>
                </a:tc>
                <a:tc>
                  <a:txBody>
                    <a:bodyPr/>
                    <a:lstStyle/>
                    <a:p>
                      <a:r>
                        <a:rPr lang="en-GB" sz="1100" u="sng" dirty="0">
                          <a:solidFill>
                            <a:srgbClr val="0563C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11"/>
                        </a:rPr>
                        <a:t>Justine.maher@nhs.net</a:t>
                      </a:r>
                      <a:r>
                        <a:rPr lang="en-GB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or call 07738 261 319 </a:t>
                      </a:r>
                      <a:endParaRPr lang="en-GB" sz="11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+mj-lt"/>
                      </a:endParaRP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+mj-lt"/>
                        </a:rPr>
                        <a:t>x</a:t>
                      </a: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+mj-lt"/>
                        </a:rPr>
                        <a:t>x</a:t>
                      </a: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+mj-lt"/>
                      </a:endParaRPr>
                    </a:p>
                  </a:txBody>
                  <a:tcPr marL="91425" marR="91425" marT="45708" marB="4570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703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2"/>
                          </a:solidFill>
                          <a:latin typeface="+mj-lt"/>
                          <a:cs typeface="Arial" panose="020B0604020202020204" pitchFamily="34" charset="0"/>
                        </a:rPr>
                        <a:t>Resilient Schools Network</a:t>
                      </a: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latin typeface="+mj-lt"/>
                          <a:cs typeface="Arial" panose="020B0604020202020204" pitchFamily="34" charset="0"/>
                        </a:rPr>
                        <a:t>Mental health and emotional resilience</a:t>
                      </a: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+mj-lt"/>
                          <a:cs typeface="Arial" panose="020B0604020202020204" pitchFamily="34" charset="0"/>
                          <a:hlinkClick r:id="rId12"/>
                        </a:rPr>
                        <a:t>Jayne.abbott@barnet.gov.uk</a:t>
                      </a:r>
                      <a:r>
                        <a:rPr lang="en-GB" sz="1100" dirty="0"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+mj-lt"/>
                      </a:endParaRP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+mj-lt"/>
                        </a:rPr>
                        <a:t>x</a:t>
                      </a: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+mj-lt"/>
                      </a:endParaRP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+mj-lt"/>
                      </a:endParaRPr>
                    </a:p>
                  </a:txBody>
                  <a:tcPr marL="91425" marR="91425" marT="45708" marB="4570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2545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2"/>
                          </a:solidFill>
                          <a:latin typeface="+mj-lt"/>
                          <a:cs typeface="Arial" panose="020B0604020202020204" pitchFamily="34" charset="0"/>
                        </a:rPr>
                        <a:t>School Nurses</a:t>
                      </a: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pPr marL="171450" marR="0" lvl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Give confidential advice, care and treatment (Physical and emotional health) to children and young people between 4 and 19 years of age who attend schools in Barnet. and their parents/carers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 i="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Children and young people can be referred by their teachers, parents and by their healthcare professionals or self-refer.</a:t>
                      </a:r>
                      <a:endParaRPr lang="en-GB" sz="11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+mj-lt"/>
                          <a:hlinkClick r:id="rId13"/>
                        </a:rPr>
                        <a:t>School nursing | Barnet Council</a:t>
                      </a:r>
                      <a:endParaRPr lang="en-GB" sz="11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+mj-lt"/>
                        </a:rPr>
                        <a:t>x</a:t>
                      </a: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+mj-lt"/>
                        </a:rPr>
                        <a:t>x</a:t>
                      </a: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+mj-lt"/>
                        </a:rPr>
                        <a:t>x</a:t>
                      </a: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+mj-lt"/>
                        </a:rPr>
                        <a:t>x</a:t>
                      </a:r>
                    </a:p>
                  </a:txBody>
                  <a:tcPr marL="91425" marR="91425" marT="45708" marB="4570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31363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2"/>
                          </a:solidFill>
                          <a:latin typeface="+mj-lt"/>
                          <a:cs typeface="Arial" panose="020B0604020202020204" pitchFamily="34" charset="0"/>
                        </a:rPr>
                        <a:t>The Barnet Safeguarding Children’s Partnership</a:t>
                      </a:r>
                    </a:p>
                  </a:txBody>
                  <a:tcPr marL="91425" marR="91425" marT="45712" marB="45712"/>
                </a:tc>
                <a:tc>
                  <a:txBody>
                    <a:bodyPr/>
                    <a:lstStyle/>
                    <a:p>
                      <a:pPr marL="342900" indent="-342900">
                        <a:buFont typeface="Symbol" panose="05050102010706020507" pitchFamily="18" charset="2"/>
                        <a:buChar char=""/>
                        <a:defRPr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Professional’s training: a range of interactive training sessions for staff </a:t>
                      </a:r>
                    </a:p>
                    <a:p>
                      <a:pPr marL="342900" indent="-342900">
                        <a:buFont typeface="Symbol" panose="05050102010706020507" pitchFamily="18" charset="2"/>
                        <a:buChar char=""/>
                        <a:defRPr/>
                      </a:pPr>
                      <a:r>
                        <a:rPr lang="en-GB" sz="1100" b="0" dirty="0"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Supported Curriculum Planning</a:t>
                      </a:r>
                      <a:r>
                        <a:rPr lang="en-GB" sz="1100" dirty="0"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pPr marL="342900" indent="-342900">
                        <a:buFont typeface="Symbol" panose="05050102010706020507" pitchFamily="18" charset="2"/>
                        <a:buChar char=""/>
                        <a:defRPr/>
                      </a:pPr>
                      <a:r>
                        <a:rPr lang="en-GB" sz="1100" dirty="0"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Networking Q&amp;A for Schools/Community Organisations.</a:t>
                      </a:r>
                    </a:p>
                  </a:txBody>
                  <a:tcPr marL="91425" marR="91425" marT="45712" marB="45712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+mj-lt"/>
                          <a:cs typeface="Arial" panose="020B0604020202020204" pitchFamily="34" charset="0"/>
                          <a:hlinkClick r:id="rId14"/>
                        </a:rPr>
                        <a:t>The Barnet Safeguarding Children Partnership - </a:t>
                      </a:r>
                      <a:r>
                        <a:rPr lang="en-GB" sz="1100" dirty="0" err="1">
                          <a:latin typeface="+mj-lt"/>
                          <a:cs typeface="Arial" panose="020B0604020202020204" pitchFamily="34" charset="0"/>
                          <a:hlinkClick r:id="rId14"/>
                        </a:rPr>
                        <a:t>bscp</a:t>
                      </a:r>
                      <a:r>
                        <a:rPr lang="en-GB" sz="1100" dirty="0">
                          <a:latin typeface="+mj-lt"/>
                          <a:cs typeface="Arial" panose="020B0604020202020204" pitchFamily="34" charset="0"/>
                          <a:hlinkClick r:id="rId14"/>
                        </a:rPr>
                        <a:t> (thebarnetscp.org.uk)</a:t>
                      </a:r>
                      <a:endParaRPr lang="en-GB" sz="11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1425" marR="91425" marT="45712" marB="45712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+mj-lt"/>
                        </a:rPr>
                        <a:t>x</a:t>
                      </a: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+mj-lt"/>
                        </a:rPr>
                        <a:t>x</a:t>
                      </a: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endParaRPr lang="en-GB" sz="1100" dirty="0">
                        <a:latin typeface="+mj-lt"/>
                      </a:endParaRPr>
                    </a:p>
                  </a:txBody>
                  <a:tcPr marL="91425" marR="91425" marT="45708" marB="45708"/>
                </a:tc>
                <a:tc>
                  <a:txBody>
                    <a:bodyPr/>
                    <a:lstStyle/>
                    <a:p>
                      <a:r>
                        <a:rPr lang="en-GB" sz="1100" dirty="0">
                          <a:latin typeface="+mj-lt"/>
                        </a:rPr>
                        <a:t>x</a:t>
                      </a:r>
                    </a:p>
                  </a:txBody>
                  <a:tcPr marL="91425" marR="91425" marT="45708" marB="4570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293" name="TextBox 1">
            <a:extLst>
              <a:ext uri="{FF2B5EF4-FFF2-40B4-BE49-F238E27FC236}">
                <a16:creationId xmlns:a16="http://schemas.microsoft.com/office/drawing/2014/main" id="{BD1D64D5-4664-044F-A7C9-D2D505FA7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0475" y="357187"/>
            <a:ext cx="12746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rgbClr val="636363"/>
                </a:solidFill>
                <a:latin typeface="Arial" panose="020B0604020202020204" pitchFamily="34" charset="0"/>
                <a:ea typeface="ヒラギノ角ゴ ProN W3" pitchFamily="123" charset="-128"/>
                <a:sym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636363"/>
                </a:solidFill>
                <a:latin typeface="Arial" panose="020B0604020202020204" pitchFamily="34" charset="0"/>
                <a:ea typeface="ヒラギノ角ゴ ProN W3" pitchFamily="123" charset="-128"/>
                <a:sym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636363"/>
                </a:solidFill>
                <a:latin typeface="Arial" panose="020B0604020202020204" pitchFamily="34" charset="0"/>
                <a:ea typeface="ヒラギノ角ゴ ProN W3" pitchFamily="123" charset="-128"/>
                <a:sym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636363"/>
                </a:solidFill>
                <a:latin typeface="Arial" panose="020B0604020202020204" pitchFamily="34" charset="0"/>
                <a:ea typeface="ヒラギノ角ゴ ProN W3" pitchFamily="123" charset="-128"/>
                <a:sym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636363"/>
                </a:solidFill>
                <a:latin typeface="Arial" panose="020B0604020202020204" pitchFamily="34" charset="0"/>
                <a:ea typeface="ヒラギノ角ゴ ProN W3" pitchFamily="123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36363"/>
                </a:solidFill>
                <a:latin typeface="Arial" panose="020B0604020202020204" pitchFamily="34" charset="0"/>
                <a:ea typeface="ヒラギノ角ゴ ProN W3" pitchFamily="123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36363"/>
                </a:solidFill>
                <a:latin typeface="Arial" panose="020B0604020202020204" pitchFamily="34" charset="0"/>
                <a:ea typeface="ヒラギノ角ゴ ProN W3" pitchFamily="123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36363"/>
                </a:solidFill>
                <a:latin typeface="Arial" panose="020B0604020202020204" pitchFamily="34" charset="0"/>
                <a:ea typeface="ヒラギノ角ゴ ProN W3" pitchFamily="123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36363"/>
                </a:solidFill>
                <a:latin typeface="Arial" panose="020B0604020202020204" pitchFamily="34" charset="0"/>
                <a:ea typeface="ヒラギノ角ゴ ProN W3" pitchFamily="123" charset="-128"/>
                <a:sym typeface="Arial" panose="020B0604020202020204" pitchFamily="34" charset="0"/>
              </a:defRPr>
            </a:lvl9pPr>
          </a:lstStyle>
          <a:p>
            <a:r>
              <a:rPr lang="en-GB" altLang="en-US" sz="1400" b="1" dirty="0"/>
              <a:t>X</a:t>
            </a:r>
            <a:r>
              <a:rPr lang="en-GB" altLang="en-US" sz="1000" dirty="0"/>
              <a:t> Applicable to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B29DF-A484-0685-70B5-E28FFEB7D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Mapping Resource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EEB9-089A-7AE0-D718-A7A8185214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PSHE resources | Barnet – WWC</a:t>
            </a:r>
            <a:endParaRPr lang="en-GB" dirty="0"/>
          </a:p>
          <a:p>
            <a:r>
              <a:rPr lang="en-GB" dirty="0">
                <a:hlinkClick r:id="rId3"/>
              </a:rPr>
              <a:t>Mapping Prevention sexual harassment in schools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Sharon Smith</a:t>
            </a:r>
          </a:p>
          <a:p>
            <a:r>
              <a:rPr lang="en-GB" dirty="0"/>
              <a:t>Senior Public Health Strategist, Start and Grow Well Team, Barnet Public Health</a:t>
            </a:r>
          </a:p>
          <a:p>
            <a:r>
              <a:rPr lang="en-GB" dirty="0">
                <a:hlinkClick r:id="rId4"/>
              </a:rPr>
              <a:t>Sharon.smith@barnet.gov.uk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011634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arnet Introdution">
  <a:themeElements>
    <a:clrScheme name="">
      <a:dk1>
        <a:srgbClr val="636363"/>
      </a:dk1>
      <a:lt1>
        <a:srgbClr val="FFFFFF"/>
      </a:lt1>
      <a:dk2>
        <a:srgbClr val="000000"/>
      </a:dk2>
      <a:lt2>
        <a:srgbClr val="808080"/>
      </a:lt2>
      <a:accent1>
        <a:srgbClr val="8EAE20"/>
      </a:accent1>
      <a:accent2>
        <a:srgbClr val="333399"/>
      </a:accent2>
      <a:accent3>
        <a:srgbClr val="FFFFFF"/>
      </a:accent3>
      <a:accent4>
        <a:srgbClr val="535353"/>
      </a:accent4>
      <a:accent5>
        <a:srgbClr val="C6D3AB"/>
      </a:accent5>
      <a:accent6>
        <a:srgbClr val="2D2D8A"/>
      </a:accent6>
      <a:hlink>
        <a:srgbClr val="009999"/>
      </a:hlink>
      <a:folHlink>
        <a:srgbClr val="99CC00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EAE20"/>
        </a:solidFill>
        <a:ln w="12700" cap="flat" cmpd="sng" algn="ctr">
          <a:solidFill>
            <a:srgbClr val="63636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636363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EAE20"/>
        </a:solidFill>
        <a:ln w="12700" cap="flat" cmpd="sng" algn="ctr">
          <a:solidFill>
            <a:srgbClr val="63636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636363"/>
            </a:solidFill>
            <a:effectLst/>
            <a:latin typeface="Arial" charset="0"/>
            <a:ea typeface="ヒラギノ角ゴ ProN W3" charset="0"/>
            <a:cs typeface="ヒラギノ角ゴ ProN W3" charset="0"/>
            <a:sym typeface="Arial" charset="0"/>
          </a:defRPr>
        </a:defPPr>
      </a:lstStyle>
    </a:lnDef>
  </a:objectDefaults>
  <a:extraClrSchemeLst>
    <a:extraClrScheme>
      <a:clrScheme name="Barnet Introdu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88af32a-9b4f-4355-a38e-627474b76a01">
      <Terms xmlns="http://schemas.microsoft.com/office/infopath/2007/PartnerControls"/>
    </lcf76f155ced4ddcb4097134ff3c332f>
    <TaxCatchAll xmlns="b4b5bef3-ec81-4cf0-8738-8b6ece2d23e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0618A7A97E144A988C132D1438E9E2" ma:contentTypeVersion="13" ma:contentTypeDescription="Create a new document." ma:contentTypeScope="" ma:versionID="93bbda4d13140384cb17f24b15ce6300">
  <xsd:schema xmlns:xsd="http://www.w3.org/2001/XMLSchema" xmlns:xs="http://www.w3.org/2001/XMLSchema" xmlns:p="http://schemas.microsoft.com/office/2006/metadata/properties" xmlns:ns2="688af32a-9b4f-4355-a38e-627474b76a01" xmlns:ns3="b4b5bef3-ec81-4cf0-8738-8b6ece2d23ec" targetNamespace="http://schemas.microsoft.com/office/2006/metadata/properties" ma:root="true" ma:fieldsID="6a9a82239fdf87001ce743183b36dbde" ns2:_="" ns3:_="">
    <xsd:import namespace="688af32a-9b4f-4355-a38e-627474b76a01"/>
    <xsd:import namespace="b4b5bef3-ec81-4cf0-8738-8b6ece2d23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8af32a-9b4f-4355-a38e-627474b76a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c6b9df9-913f-4f8b-b453-8966a8cf09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b5bef3-ec81-4cf0-8738-8b6ece2d23ec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ee299472-40ac-41a0-8b4f-015bf8bfd00e}" ma:internalName="TaxCatchAll" ma:showField="CatchAllData" ma:web="b4b5bef3-ec81-4cf0-8738-8b6ece2d23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A9BE31-4CA9-489C-9B92-8C20F35AEA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785259F-F179-43E3-9FB1-DECCA5EBE111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b4b5bef3-ec81-4cf0-8738-8b6ece2d23ec"/>
    <ds:schemaRef ds:uri="688af32a-9b4f-4355-a38e-627474b76a0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1D3AB9C-5E7A-4364-9A36-3D8B36BEC4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8af32a-9b4f-4355-a38e-627474b76a01"/>
    <ds:schemaRef ds:uri="b4b5bef3-ec81-4cf0-8738-8b6ece2d23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ccdf8477-5183-4317-8e8b-f69ff0053fb7}" enabled="1" method="Standard" siteId="{1ba468b9-1414-4675-be4f-53c478ad47b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1031</TotalTime>
  <Pages>0</Pages>
  <Words>957</Words>
  <Characters>0</Characters>
  <Application>Microsoft Office PowerPoint</Application>
  <PresentationFormat>Custom</PresentationFormat>
  <Lines>0</Lines>
  <Paragraphs>144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Arial-BoldMT</vt:lpstr>
      <vt:lpstr>Calibri</vt:lpstr>
      <vt:lpstr>Georgia</vt:lpstr>
      <vt:lpstr>Georgia-Bold</vt:lpstr>
      <vt:lpstr>Symbol</vt:lpstr>
      <vt:lpstr>Times New Roman</vt:lpstr>
      <vt:lpstr>Barnet Introdution</vt:lpstr>
      <vt:lpstr> Preventing sexual harassment and child on child abuse in schools </vt:lpstr>
      <vt:lpstr>Microsoft Teams</vt:lpstr>
      <vt:lpstr>Programme</vt:lpstr>
      <vt:lpstr>Sexual harassment and abuse in schools</vt:lpstr>
      <vt:lpstr>Barnet support mapping</vt:lpstr>
      <vt:lpstr>Barnet prevention services and support</vt:lpstr>
      <vt:lpstr>Mapping Resource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Markey</dc:creator>
  <cp:lastModifiedBy>Neill, Lauren (LBB)</cp:lastModifiedBy>
  <cp:revision>55</cp:revision>
  <dcterms:modified xsi:type="dcterms:W3CDTF">2024-05-02T12:04:59Z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0x010100410618A7A97E144A988C132D1438E9E2</vt:lpwstr>
  </property>
  <property fmtid="{D5CDD505-2E9C-101B-9397-08002B2CF9AE}" pid="4" name="MediaServiceImageTags">
    <vt:lpwstr/>
  </property>
</Properties>
</file>