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5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0473FF-27C0-4D50-9E96-358D26B8BDDC}" v="9" dt="2020-02-23T18:11:34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McGuire" userId="bfaf40db358e127f" providerId="LiveId" clId="{160473FF-27C0-4D50-9E96-358D26B8BDDC}"/>
    <pc:docChg chg="undo custSel addSld modSld">
      <pc:chgData name="Jan McGuire" userId="bfaf40db358e127f" providerId="LiveId" clId="{160473FF-27C0-4D50-9E96-358D26B8BDDC}" dt="2020-02-23T18:11:34.227" v="21" actId="11529"/>
      <pc:docMkLst>
        <pc:docMk/>
      </pc:docMkLst>
      <pc:sldChg chg="addSp delSp modSp add mod">
        <pc:chgData name="Jan McGuire" userId="bfaf40db358e127f" providerId="LiveId" clId="{160473FF-27C0-4D50-9E96-358D26B8BDDC}" dt="2020-02-23T18:11:34.227" v="21" actId="11529"/>
        <pc:sldMkLst>
          <pc:docMk/>
          <pc:sldMk cId="226174735" sldId="275"/>
        </pc:sldMkLst>
        <pc:spChg chg="del">
          <ac:chgData name="Jan McGuire" userId="bfaf40db358e127f" providerId="LiveId" clId="{160473FF-27C0-4D50-9E96-358D26B8BDDC}" dt="2020-02-23T18:08:46.974" v="1"/>
          <ac:spMkLst>
            <pc:docMk/>
            <pc:sldMk cId="226174735" sldId="275"/>
            <ac:spMk id="2" creationId="{492EF3DD-2DD9-4E5B-804F-E918180B48A7}"/>
          </ac:spMkLst>
        </pc:spChg>
        <pc:spChg chg="del">
          <ac:chgData name="Jan McGuire" userId="bfaf40db358e127f" providerId="LiveId" clId="{160473FF-27C0-4D50-9E96-358D26B8BDDC}" dt="2020-02-23T18:08:46.974" v="1"/>
          <ac:spMkLst>
            <pc:docMk/>
            <pc:sldMk cId="226174735" sldId="275"/>
            <ac:spMk id="3" creationId="{0B8F706D-D4A1-48A7-9E0C-6DA7C63FCD99}"/>
          </ac:spMkLst>
        </pc:spChg>
        <pc:spChg chg="add del mod">
          <ac:chgData name="Jan McGuire" userId="bfaf40db358e127f" providerId="LiveId" clId="{160473FF-27C0-4D50-9E96-358D26B8BDDC}" dt="2020-02-23T18:09:18.650" v="4" actId="478"/>
          <ac:spMkLst>
            <pc:docMk/>
            <pc:sldMk cId="226174735" sldId="275"/>
            <ac:spMk id="5" creationId="{164394FF-2192-45DC-8A89-00E6AE31ED25}"/>
          </ac:spMkLst>
        </pc:spChg>
        <pc:spChg chg="add del mod">
          <ac:chgData name="Jan McGuire" userId="bfaf40db358e127f" providerId="LiveId" clId="{160473FF-27C0-4D50-9E96-358D26B8BDDC}" dt="2020-02-23T18:11:34.227" v="21" actId="11529"/>
          <ac:spMkLst>
            <pc:docMk/>
            <pc:sldMk cId="226174735" sldId="275"/>
            <ac:spMk id="6" creationId="{0539E9B8-8C8F-4016-8C7F-CDCB89F4201E}"/>
          </ac:spMkLst>
        </pc:spChg>
        <pc:graphicFrameChg chg="add modGraphic">
          <ac:chgData name="Jan McGuire" userId="bfaf40db358e127f" providerId="LiveId" clId="{160473FF-27C0-4D50-9E96-358D26B8BDDC}" dt="2020-02-23T18:10:28.611" v="10" actId="14734"/>
          <ac:graphicFrameMkLst>
            <pc:docMk/>
            <pc:sldMk cId="226174735" sldId="275"/>
            <ac:graphicFrameMk id="4" creationId="{EFDF9EDA-85F0-43CB-9EB8-487BDD4EBD0F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40E0D-9C22-4D26-89F4-711FC55B2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0064F-E202-4FEC-BECA-80AFCE2838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E50211-B71C-4791-90F5-19B018C63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EA9-1A1E-4C38-AEA6-B4C3A6281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68F92-DFC4-40D9-99A1-16D32A92E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77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9EEA10-C9CB-4555-BA81-2E0EEC9E1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E9EFFA-32C2-4643-93CD-902887C3B8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F2FF1-E68A-4EF2-B794-148B685E8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F1B594-16EB-4349-8D76-A25B5AE53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6C9FD-80AC-4B90-85D5-901005B07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69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3041DD-4FB6-4A82-907E-EA4FA7F93A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3381D0-2173-4833-9B55-E4C8D1091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B38E28-5E91-4A4C-BF98-12FE86AAF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292E1-3A95-4F7A-A7B3-972E93481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D8527-A4A0-4800-B781-1FDB13DE7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32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310F2-E81D-414F-8875-616E31D00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9487-F895-495E-AD6B-496584836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AF5FC-05AB-446B-B46C-C0907BB8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2C89E-CCC0-4519-9A20-7CC4B4892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D4A3A-7DDC-4FF4-98EC-D34BE9399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02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5F2AF-88B1-4FA9-B061-CA1774163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16611-E4E6-49EF-86E6-CAA8B3F71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C606D7-931F-471E-A360-73B5B5649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49D48-90ED-4806-8F5E-344590F44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657F27-FF3B-4598-9B11-40EFEC3C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49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823B0-C97A-4449-9677-BBD394B91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BD790-A2E8-4016-B840-F721FD4E0E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DA766-8D85-4590-8164-8917996FCE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7B002-094C-4E8A-90C0-F706BAF15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0F304-2C86-45F9-8A7E-0C4ED4B94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E40924-74B0-40CE-825F-5C2AF8022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6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0AEBE-B1F8-4659-B439-8CF4A536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DEE2C5-4ED6-4808-9435-07F99C8A59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A180F0-9559-4C37-8949-EA0382F6B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B017C7-CD24-4479-B126-A0DE4A2A7D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3E402-0997-4DD1-96FB-7A60EE466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05D4F2E-93B1-45DD-9708-664DDB575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8784DE-696D-44C9-86CA-3466F5DCDB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A3656A-27DD-4248-8EC7-400DB1D95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28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66335-F34D-418B-8967-227A0E2C8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B6104F-3B88-41FF-8C9A-7FE90084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F221C1-0DBC-451D-ABB1-312FADB8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666F0B-4F1A-4D78-95A8-B9FEA720C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3968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4BCE1E-4017-430A-83B6-691FADD0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BA6D2E-3435-45D0-AE63-17BB9D2C2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F279E0-882F-4B14-BCFC-BFBE9AD4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38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A9FB3-3739-447D-ADB1-DF4EB01B5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210B7-FA51-499C-A7FD-B1102557F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CCBC54-4314-46FD-987D-B651A70013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43677-CE57-46C2-BDC5-C0492EF3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7F517-1554-4CA2-8C23-4C15BA7C4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14231C-13BC-4562-93DC-6C16E8161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010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E977A-D37C-4423-89B5-4FD50E42E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DC6A40-0B04-4395-8729-2DA2BC0458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7A4741-6956-4495-841A-A25AEF691F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95ECF-0A38-4182-8909-82217FB1C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A3143B-044C-4A22-B1FC-1A758997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C36168-FE27-4511-A86C-0D0ADEF3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20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2AC931-92A3-449E-9AAA-64D6EFD2E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86FF-1B64-401F-985B-B92A2D2950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5D742E-D871-4233-8CB0-025265E85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3669E-7BDC-4DB3-B4B4-4A595EE22A58}" type="datetimeFigureOut">
              <a:rPr lang="en-GB" smtClean="0"/>
              <a:t>23/02/2020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58F4F-563E-4ED8-B5F9-6BFD595788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7B8B9-B081-4481-AAE9-13E3D4C6D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1C8FD-4A32-42E7-9A12-5C68D7467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3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186FA-6E7E-4B24-A62A-F47211048C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SACRE </a:t>
            </a:r>
            <a:br>
              <a:rPr lang="en-GB" dirty="0"/>
            </a:br>
            <a:r>
              <a:rPr lang="en-GB" dirty="0"/>
              <a:t>Agreed Syllabus </a:t>
            </a:r>
            <a:br>
              <a:rPr lang="en-GB" dirty="0"/>
            </a:br>
            <a:r>
              <a:rPr lang="en-GB" dirty="0"/>
              <a:t>Curriculum Focus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26EC93-FB11-49E7-B1D2-C65FB5E347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 McGuire</a:t>
            </a:r>
          </a:p>
          <a:p>
            <a:r>
              <a:rPr lang="en-GB" dirty="0"/>
              <a:t>Religious Education Adviser</a:t>
            </a:r>
          </a:p>
          <a:p>
            <a:r>
              <a:rPr lang="en-GB" dirty="0"/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2901327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Islam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07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Hinduism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5327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Humanism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564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Buddhism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856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</a:t>
            </a:r>
            <a:br>
              <a:rPr lang="en-GB" dirty="0"/>
            </a:br>
            <a:r>
              <a:rPr lang="en-GB" dirty="0"/>
              <a:t>Name of Religion/ World View: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1721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</a:t>
            </a:r>
            <a:br>
              <a:rPr lang="en-GB" dirty="0"/>
            </a:br>
            <a:r>
              <a:rPr lang="en-GB" dirty="0"/>
              <a:t>Name of Religion/ World View: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454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FDF9EDA-85F0-43CB-9EB8-487BDD4EB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293475"/>
              </p:ext>
            </p:extLst>
          </p:nvPr>
        </p:nvGraphicFramePr>
        <p:xfrm>
          <a:off x="2168429" y="1717484"/>
          <a:ext cx="7855142" cy="4730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947">
                  <a:extLst>
                    <a:ext uri="{9D8B030D-6E8A-4147-A177-3AD203B41FA5}">
                      <a16:colId xmlns:a16="http://schemas.microsoft.com/office/drawing/2014/main" val="557499224"/>
                    </a:ext>
                  </a:extLst>
                </a:gridCol>
                <a:gridCol w="1437528">
                  <a:extLst>
                    <a:ext uri="{9D8B030D-6E8A-4147-A177-3AD203B41FA5}">
                      <a16:colId xmlns:a16="http://schemas.microsoft.com/office/drawing/2014/main" val="1213923525"/>
                    </a:ext>
                  </a:extLst>
                </a:gridCol>
                <a:gridCol w="1436964">
                  <a:extLst>
                    <a:ext uri="{9D8B030D-6E8A-4147-A177-3AD203B41FA5}">
                      <a16:colId xmlns:a16="http://schemas.microsoft.com/office/drawing/2014/main" val="2742326314"/>
                    </a:ext>
                  </a:extLst>
                </a:gridCol>
                <a:gridCol w="1275862">
                  <a:extLst>
                    <a:ext uri="{9D8B030D-6E8A-4147-A177-3AD203B41FA5}">
                      <a16:colId xmlns:a16="http://schemas.microsoft.com/office/drawing/2014/main" val="1014402014"/>
                    </a:ext>
                  </a:extLst>
                </a:gridCol>
                <a:gridCol w="1357540">
                  <a:extLst>
                    <a:ext uri="{9D8B030D-6E8A-4147-A177-3AD203B41FA5}">
                      <a16:colId xmlns:a16="http://schemas.microsoft.com/office/drawing/2014/main" val="603129735"/>
                    </a:ext>
                  </a:extLst>
                </a:gridCol>
                <a:gridCol w="1631301">
                  <a:extLst>
                    <a:ext uri="{9D8B030D-6E8A-4147-A177-3AD203B41FA5}">
                      <a16:colId xmlns:a16="http://schemas.microsoft.com/office/drawing/2014/main" val="3444063824"/>
                    </a:ext>
                  </a:extLst>
                </a:gridCol>
              </a:tblGrid>
              <a:tr h="1520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Foundation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KS1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KS2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KS3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KS4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Sixth Form RE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773730412"/>
                  </a:ext>
                </a:extLst>
              </a:tr>
              <a:tr h="1295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Myself 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Belonging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Special places in the home and the community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Religion and the individual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Religion, family and the community (places of worship)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Pilgrimage and sacred places)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Interfaith dialogue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Global issues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Religion and Science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follow Religious Education Examination specifications provided by one of the awarding bodies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Contemporary issues for religion: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Diversity and Equality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The individual and personal quest for meaning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Ethics and relationships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Social and Environmental Responsibility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150092985"/>
                  </a:ext>
                </a:extLst>
              </a:tr>
              <a:tr h="42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1037153006"/>
                  </a:ext>
                </a:extLst>
              </a:tr>
              <a:tr h="8615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Story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Celebration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Symbols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Teaching and Authority (sacred texts)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Worship Journey of life and death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Symbols and religious expression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Authority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Beliefs and concepts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Expressions of spirituality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follow Religious Education Examination specifications provided by one of the awarding bodies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Aspects of religion and: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Psychology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Science</a:t>
                      </a:r>
                      <a:endParaRPr lang="en-GB" sz="10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900">
                          <a:effectLst/>
                        </a:rPr>
                        <a:t>Arts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2698310809"/>
                  </a:ext>
                </a:extLst>
              </a:tr>
              <a:tr h="4275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31396411"/>
                  </a:ext>
                </a:extLst>
              </a:tr>
              <a:tr h="71684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Leaders and teachers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Beliefs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Believing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Inspirational people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Beliefs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Beliefs in action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Ethics and relationships</a:t>
                      </a:r>
                      <a:endParaRPr lang="en-GB" sz="1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Rights and responsibilities and coming of age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To follow Religious Education Examination specifications provided by one of the awarding bodies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Philosophy of religion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2483451095"/>
                  </a:ext>
                </a:extLst>
              </a:tr>
              <a:tr h="4703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36" marR="60836" marT="0" marB="0"/>
                </a:tc>
                <a:extLst>
                  <a:ext uri="{0D108BD9-81ED-4DB2-BD59-A6C34878D82A}">
                    <a16:rowId xmlns:a16="http://schemas.microsoft.com/office/drawing/2014/main" val="1458638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17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79E6-F118-4EC3-A4FC-5BCA7F957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Curriculum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0F1BA5-2F66-4AD7-B7E4-9E8DDFDF7D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Agreed Syllabus: Making it user friendly</a:t>
            </a:r>
          </a:p>
          <a:p>
            <a:r>
              <a:rPr lang="en-GB" dirty="0"/>
              <a:t>Sequential</a:t>
            </a:r>
          </a:p>
          <a:p>
            <a:r>
              <a:rPr lang="en-GB" dirty="0"/>
              <a:t>Scaffolding  </a:t>
            </a:r>
          </a:p>
          <a:p>
            <a:r>
              <a:rPr lang="en-GB" dirty="0"/>
              <a:t>Rigour: Etymology</a:t>
            </a:r>
          </a:p>
          <a:p>
            <a:r>
              <a:rPr lang="en-GB" dirty="0"/>
              <a:t>Planning: building on prior learning</a:t>
            </a:r>
          </a:p>
          <a:p>
            <a:r>
              <a:rPr lang="en-GB" dirty="0"/>
              <a:t>Being able to tell the story of progression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769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17C60-4864-477C-BDD6-BB36F547D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73734"/>
          </a:xfrm>
        </p:spPr>
        <p:txBody>
          <a:bodyPr/>
          <a:lstStyle/>
          <a:p>
            <a:r>
              <a:rPr lang="en-US" altLang="en-US" b="1" dirty="0">
                <a:solidFill>
                  <a:srgbClr val="0B0C0C"/>
                </a:solidFill>
                <a:latin typeface="nta"/>
              </a:rPr>
              <a:t>What exactly do we mean by curriculum?</a:t>
            </a:r>
            <a:br>
              <a:rPr lang="en-US" altLang="en-US" b="1" dirty="0">
                <a:solidFill>
                  <a:srgbClr val="0B0C0C"/>
                </a:solidFill>
                <a:latin typeface="nta"/>
              </a:rPr>
            </a:br>
            <a:endParaRPr lang="en-GB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EF6BAC81-D372-4CB8-A0AC-C0B9CFB09FFC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629722"/>
            <a:ext cx="10643811" cy="474314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98356" rIns="0" bIns="131721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+mn-lt"/>
              </a:rPr>
              <a:t>To help here,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+mn-lt"/>
              </a:rPr>
              <a:t>(Ofsted)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+mn-lt"/>
              </a:rPr>
              <a:t>came up with a working definition, which states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B0C0C"/>
                </a:solidFill>
                <a:effectLst/>
                <a:latin typeface="+mn-lt"/>
              </a:rPr>
              <a:t>that curriculum is… (Sean Harford: based on October 2019 review)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A framework for setting out the aims of a programme of education,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including the knowledge and understanding to be gained at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each stage (intent)…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…for translating that framework over time into a structure and narrative,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within an institutional context (implementation)…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…and for evaluating what knowledge and understanding pupils have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gained against expectations (impact).</a:t>
            </a:r>
          </a:p>
        </p:txBody>
      </p:sp>
    </p:spTree>
    <p:extLst>
      <p:ext uri="{BB962C8B-B14F-4D97-AF65-F5344CB8AC3E}">
        <p14:creationId xmlns:p14="http://schemas.microsoft.com/office/powerpoint/2010/main" val="3778873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images of a 3 tier vocabulary word pyramid">
            <a:extLst>
              <a:ext uri="{FF2B5EF4-FFF2-40B4-BE49-F238E27FC236}">
                <a16:creationId xmlns:a16="http://schemas.microsoft.com/office/drawing/2014/main" id="{A89B9F43-A545-401F-BD59-9811073D81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973" y="1095601"/>
            <a:ext cx="6821714" cy="4971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9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ier 2  word list examples">
            <a:extLst>
              <a:ext uri="{FF2B5EF4-FFF2-40B4-BE49-F238E27FC236}">
                <a16:creationId xmlns:a16="http://schemas.microsoft.com/office/drawing/2014/main" id="{A14C3287-0FAC-4B19-B091-900353041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7127" y="174171"/>
            <a:ext cx="9258301" cy="5855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7318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tier 2  word list examples">
            <a:extLst>
              <a:ext uri="{FF2B5EF4-FFF2-40B4-BE49-F238E27FC236}">
                <a16:creationId xmlns:a16="http://schemas.microsoft.com/office/drawing/2014/main" id="{E61EDF2D-9F84-4FDC-A14C-8DE8D12BA9C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571" y="551543"/>
            <a:ext cx="9884229" cy="599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1642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Sikhism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449771"/>
              </p:ext>
            </p:extLst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461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Judaism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356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B5B01-3A32-40FC-BC1D-DD3A8D95E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SACRE : Tier 3 Word List: Christianity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9B4B174-1834-4675-9284-8235C5C3A60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8029">
                  <a:extLst>
                    <a:ext uri="{9D8B030D-6E8A-4147-A177-3AD203B41FA5}">
                      <a16:colId xmlns:a16="http://schemas.microsoft.com/office/drawing/2014/main" val="2016022724"/>
                    </a:ext>
                  </a:extLst>
                </a:gridCol>
                <a:gridCol w="7057571">
                  <a:extLst>
                    <a:ext uri="{9D8B030D-6E8A-4147-A177-3AD203B41FA5}">
                      <a16:colId xmlns:a16="http://schemas.microsoft.com/office/drawing/2014/main" val="11990138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Meaning/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8995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7980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807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3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04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939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691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8354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963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38224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900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459</Words>
  <Application>Microsoft Office PowerPoint</Application>
  <PresentationFormat>Widescreen</PresentationFormat>
  <Paragraphs>120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nta</vt:lpstr>
      <vt:lpstr>Symbol</vt:lpstr>
      <vt:lpstr>Office Theme</vt:lpstr>
      <vt:lpstr>SACRE  Agreed Syllabus  Curriculum Focus</vt:lpstr>
      <vt:lpstr>Curriculum Planning</vt:lpstr>
      <vt:lpstr>What exactly do we mean by curriculum? </vt:lpstr>
      <vt:lpstr>PowerPoint Presentation</vt:lpstr>
      <vt:lpstr>PowerPoint Presentation</vt:lpstr>
      <vt:lpstr>PowerPoint Presentation</vt:lpstr>
      <vt:lpstr>SACRE : Tier 3 Word List: Sikhism</vt:lpstr>
      <vt:lpstr>SACRE : Tier 3 Word List: Judaism</vt:lpstr>
      <vt:lpstr>SACRE : Tier 3 Word List: Christianity</vt:lpstr>
      <vt:lpstr>SACRE : Tier 3 Word List: Islam</vt:lpstr>
      <vt:lpstr>SACRE : Tier 3 Word List: Hinduism</vt:lpstr>
      <vt:lpstr>SACRE : Tier 3 Word List: Humanism</vt:lpstr>
      <vt:lpstr>SACRE : Tier 3 Word List: Buddhism</vt:lpstr>
      <vt:lpstr>SACRE : Tier 3 Word List:  Name of Religion/ World View: </vt:lpstr>
      <vt:lpstr>SACRE : Tier 3 Word List:  Name of Religion/ World View: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SACRE  Agreed Syllabus  Curriculum Focus</dc:title>
  <dc:creator>Jan McGuire</dc:creator>
  <cp:lastModifiedBy>Jan McGuire</cp:lastModifiedBy>
  <cp:revision>5</cp:revision>
  <dcterms:created xsi:type="dcterms:W3CDTF">2020-02-23T16:54:30Z</dcterms:created>
  <dcterms:modified xsi:type="dcterms:W3CDTF">2020-02-23T18:11:41Z</dcterms:modified>
</cp:coreProperties>
</file>